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5" r:id="rId3"/>
    <p:sldId id="271" r:id="rId4"/>
    <p:sldId id="269" r:id="rId5"/>
    <p:sldId id="270" r:id="rId6"/>
    <p:sldId id="273" r:id="rId7"/>
    <p:sldId id="272" r:id="rId8"/>
    <p:sldId id="277" r:id="rId9"/>
    <p:sldId id="280" r:id="rId10"/>
    <p:sldId id="282" r:id="rId11"/>
    <p:sldId id="290" r:id="rId12"/>
    <p:sldId id="283" r:id="rId13"/>
    <p:sldId id="281" r:id="rId14"/>
    <p:sldId id="285" r:id="rId15"/>
    <p:sldId id="287" r:id="rId16"/>
    <p:sldId id="284" r:id="rId17"/>
    <p:sldId id="286" r:id="rId18"/>
    <p:sldId id="276" r:id="rId19"/>
    <p:sldId id="293" r:id="rId20"/>
    <p:sldId id="294" r:id="rId21"/>
    <p:sldId id="295" r:id="rId22"/>
    <p:sldId id="296" r:id="rId23"/>
    <p:sldId id="278" r:id="rId24"/>
    <p:sldId id="288" r:id="rId25"/>
    <p:sldId id="289" r:id="rId26"/>
    <p:sldId id="279" r:id="rId27"/>
    <p:sldId id="291" r:id="rId28"/>
    <p:sldId id="292" r:id="rId29"/>
    <p:sldId id="263"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FF0000"/>
    <a:srgbClr val="0000CC"/>
    <a:srgbClr val="CC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200" d="100"/>
          <a:sy n="200" d="100"/>
        </p:scale>
        <p:origin x="654" y="37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CB3CA2-8227-4BCE-B67B-FFC5DC914470}" type="datetimeFigureOut">
              <a:rPr lang="zh-CN" altLang="en-US" smtClean="0"/>
              <a:pPr/>
              <a:t>2023/4/6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0EEF4B-1F10-410F-986B-F2B71121153F}" type="slidenum">
              <a:rPr lang="zh-CN" altLang="en-US" smtClean="0"/>
              <a:pPr/>
              <a:t>‹#›</a:t>
            </a:fld>
            <a:endParaRPr lang="zh-CN" altLang="en-US"/>
          </a:p>
        </p:txBody>
      </p:sp>
    </p:spTree>
    <p:extLst>
      <p:ext uri="{BB962C8B-B14F-4D97-AF65-F5344CB8AC3E}">
        <p14:creationId xmlns:p14="http://schemas.microsoft.com/office/powerpoint/2010/main" val="362713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EEF4B-1F10-410F-986B-F2B71121153F}" type="slidenum">
              <a:rPr lang="zh-CN" altLang="en-US" smtClean="0"/>
              <a:pPr/>
              <a:t>1</a:t>
            </a:fld>
            <a:endParaRPr lang="zh-CN" altLang="en-US"/>
          </a:p>
        </p:txBody>
      </p:sp>
    </p:spTree>
    <p:extLst>
      <p:ext uri="{BB962C8B-B14F-4D97-AF65-F5344CB8AC3E}">
        <p14:creationId xmlns:p14="http://schemas.microsoft.com/office/powerpoint/2010/main" val="127405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EEF4B-1F10-410F-986B-F2B71121153F}" type="slidenum">
              <a:rPr lang="zh-CN" altLang="en-US" smtClean="0"/>
              <a:pPr/>
              <a:t>2</a:t>
            </a:fld>
            <a:endParaRPr lang="zh-CN" altLang="en-US"/>
          </a:p>
        </p:txBody>
      </p:sp>
    </p:spTree>
    <p:extLst>
      <p:ext uri="{BB962C8B-B14F-4D97-AF65-F5344CB8AC3E}">
        <p14:creationId xmlns:p14="http://schemas.microsoft.com/office/powerpoint/2010/main" val="316440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EEF4B-1F10-410F-986B-F2B71121153F}" type="slidenum">
              <a:rPr lang="zh-CN" altLang="en-US" smtClean="0"/>
              <a:pPr/>
              <a:t>29</a:t>
            </a:fld>
            <a:endParaRPr lang="zh-CN" altLang="en-US"/>
          </a:p>
        </p:txBody>
      </p:sp>
    </p:spTree>
    <p:extLst>
      <p:ext uri="{BB962C8B-B14F-4D97-AF65-F5344CB8AC3E}">
        <p14:creationId xmlns:p14="http://schemas.microsoft.com/office/powerpoint/2010/main" val="228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3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w="9525">
            <a:noFill/>
            <a:miter lim="800000"/>
            <a:headEnd/>
            <a:tailEnd/>
          </a:ln>
          <a:effectLst/>
        </p:spPr>
      </p:pic>
      <p:pic>
        <p:nvPicPr>
          <p:cNvPr id="39" name="Picture 5" descr="I:\我的模板\中国风模板\中国风模板05\页面3\青石板.png"/>
          <p:cNvPicPr>
            <a:picLocks noChangeAspect="1" noChangeArrowheads="1"/>
          </p:cNvPicPr>
          <p:nvPr userDrawn="1"/>
        </p:nvPicPr>
        <p:blipFill>
          <a:blip r:embed="rId3" cstate="email"/>
          <a:srcRect/>
          <a:stretch>
            <a:fillRect/>
          </a:stretch>
        </p:blipFill>
        <p:spPr bwMode="auto">
          <a:xfrm>
            <a:off x="1588" y="2854225"/>
            <a:ext cx="9142412" cy="2309813"/>
          </a:xfrm>
          <a:prstGeom prst="rect">
            <a:avLst/>
          </a:prstGeom>
          <a:noFill/>
        </p:spPr>
      </p:pic>
      <p:pic>
        <p:nvPicPr>
          <p:cNvPr id="45" name="Picture 2" descr="I:\我的模板\中国风模板\中国风模板05\宽版\页面2\切片\柳树.png"/>
          <p:cNvPicPr>
            <a:picLocks noChangeAspect="1" noChangeArrowheads="1"/>
          </p:cNvPicPr>
          <p:nvPr userDrawn="1"/>
        </p:nvPicPr>
        <p:blipFill>
          <a:blip r:embed="rId4" cstate="email"/>
          <a:srcRect/>
          <a:stretch>
            <a:fillRect/>
          </a:stretch>
        </p:blipFill>
        <p:spPr bwMode="auto">
          <a:xfrm>
            <a:off x="0" y="285752"/>
            <a:ext cx="1047750" cy="1898650"/>
          </a:xfrm>
          <a:prstGeom prst="rect">
            <a:avLst/>
          </a:prstGeom>
          <a:noFill/>
        </p:spPr>
      </p:pic>
      <p:pic>
        <p:nvPicPr>
          <p:cNvPr id="46" name="Picture 3" descr="I:\我的模板\中国风模板\中国风模板05\宽版\页面2\切片\墨竹01.png"/>
          <p:cNvPicPr>
            <a:picLocks noChangeAspect="1" noChangeArrowheads="1"/>
          </p:cNvPicPr>
          <p:nvPr userDrawn="1"/>
        </p:nvPicPr>
        <p:blipFill>
          <a:blip r:embed="rId5" cstate="email"/>
          <a:srcRect/>
          <a:stretch>
            <a:fillRect/>
          </a:stretch>
        </p:blipFill>
        <p:spPr bwMode="auto">
          <a:xfrm>
            <a:off x="0" y="0"/>
            <a:ext cx="1852613" cy="1862138"/>
          </a:xfrm>
          <a:prstGeom prst="rect">
            <a:avLst/>
          </a:prstGeom>
          <a:noFill/>
        </p:spPr>
      </p:pic>
      <p:pic>
        <p:nvPicPr>
          <p:cNvPr id="51" name="Picture 4" descr="I:\我的模板\中国风模板\中国风模板05\宽版\页面2\切片\墨竹02.png"/>
          <p:cNvPicPr>
            <a:picLocks noChangeAspect="1" noChangeArrowheads="1"/>
          </p:cNvPicPr>
          <p:nvPr userDrawn="1"/>
        </p:nvPicPr>
        <p:blipFill>
          <a:blip r:embed="rId6" cstate="email"/>
          <a:srcRect/>
          <a:stretch>
            <a:fillRect/>
          </a:stretch>
        </p:blipFill>
        <p:spPr bwMode="auto">
          <a:xfrm>
            <a:off x="6600924" y="0"/>
            <a:ext cx="2537605" cy="1290553"/>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2023/4/6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2023/4/6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0.wav"/><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65.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hdphoto" Target="../media/hdphoto1.wdp"/><Relationship Id="rId7" Type="http://schemas.openxmlformats.org/officeDocument/2006/relationships/image" Target="../media/image6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7.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我的模板\中国风模板\中国风模板05\宽版\页面01.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859886" y="565807"/>
            <a:ext cx="7524836" cy="38533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1PPT制作\Z中国风\戏曲\nipic.com_30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59886" y="3783179"/>
            <a:ext cx="552400" cy="551838"/>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3491880" y="627534"/>
            <a:ext cx="2319866" cy="646331"/>
          </a:xfrm>
          <a:prstGeom prst="rect">
            <a:avLst/>
          </a:prstGeom>
          <a:noFill/>
        </p:spPr>
        <p:txBody>
          <a:bodyPr wrap="none" rtlCol="0">
            <a:spAutoFit/>
          </a:bodyPr>
          <a:lstStyle/>
          <a:p>
            <a:r>
              <a:rPr lang="zh-TW" altLang="en-US" sz="3600" b="1" dirty="0">
                <a:latin typeface="Adobe 楷体 Std R" pitchFamily="18" charset="-128"/>
                <a:ea typeface="Adobe 楷体 Std R" pitchFamily="18" charset="-128"/>
              </a:rPr>
              <a:t>命中注定</a:t>
            </a:r>
            <a:r>
              <a:rPr lang="en-US" altLang="zh-TW" sz="3600" b="1" dirty="0">
                <a:latin typeface="Adobe 楷体 Std R" pitchFamily="18" charset="-128"/>
                <a:ea typeface="Adobe 楷体 Std R" pitchFamily="18" charset="-128"/>
              </a:rPr>
              <a:t>?</a:t>
            </a:r>
            <a:endParaRPr lang="zh-TW" altLang="en-US" sz="3600" b="1" dirty="0">
              <a:latin typeface="Adobe 楷体 Std R" pitchFamily="18" charset="-128"/>
              <a:ea typeface="Adobe 楷体 Std R" pitchFamily="18" charset="-128"/>
            </a:endParaRPr>
          </a:p>
        </p:txBody>
      </p:sp>
      <p:sp>
        <p:nvSpPr>
          <p:cNvPr id="18" name="文字方塊 17"/>
          <p:cNvSpPr txBox="1"/>
          <p:nvPr/>
        </p:nvSpPr>
        <p:spPr>
          <a:xfrm>
            <a:off x="6400507" y="2599432"/>
            <a:ext cx="1915909" cy="1200329"/>
          </a:xfrm>
          <a:prstGeom prst="rect">
            <a:avLst/>
          </a:prstGeom>
          <a:noFill/>
        </p:spPr>
        <p:txBody>
          <a:bodyPr wrap="none" rtlCol="0">
            <a:spAutoFit/>
          </a:bodyPr>
          <a:lstStyle/>
          <a:p>
            <a:r>
              <a:rPr lang="zh-TW" altLang="en-US" dirty="0">
                <a:latin typeface="Adobe 楷体 Std R" pitchFamily="18" charset="-128"/>
                <a:ea typeface="Adobe 楷体 Std R" pitchFamily="18" charset="-128"/>
              </a:rPr>
              <a:t>指導老師</a:t>
            </a:r>
            <a:r>
              <a:rPr lang="en-US" altLang="zh-TW" dirty="0">
                <a:latin typeface="Adobe 楷体 Std R" pitchFamily="18" charset="-128"/>
                <a:ea typeface="Adobe 楷体 Std R" pitchFamily="18" charset="-128"/>
              </a:rPr>
              <a:t>: </a:t>
            </a:r>
            <a:r>
              <a:rPr lang="zh-TW" altLang="en-US" dirty="0">
                <a:latin typeface="Adobe 楷体 Std R" pitchFamily="18" charset="-128"/>
                <a:ea typeface="Adobe 楷体 Std R" pitchFamily="18" charset="-128"/>
              </a:rPr>
              <a:t>簡智璁</a:t>
            </a:r>
            <a:endParaRPr lang="en-US" altLang="zh-TW" dirty="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a:latin typeface="Adobe 楷体 Std R" pitchFamily="18" charset="-128"/>
                <a:ea typeface="Adobe 楷体 Std R" pitchFamily="18" charset="-128"/>
              </a:rPr>
              <a:t>:</a:t>
            </a:r>
            <a:r>
              <a:rPr lang="zh-TW" altLang="en-US" dirty="0">
                <a:latin typeface="Adobe 楷体 Std R" pitchFamily="18" charset="-128"/>
                <a:ea typeface="Adobe 楷体 Std R" pitchFamily="18" charset="-128"/>
              </a:rPr>
              <a:t> 徐尉庭</a:t>
            </a:r>
            <a:endParaRPr lang="en-US" altLang="zh-TW" dirty="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a:latin typeface="Adobe 楷体 Std R" pitchFamily="18" charset="-128"/>
                <a:ea typeface="Adobe 楷体 Std R" pitchFamily="18" charset="-128"/>
              </a:rPr>
              <a:t>:</a:t>
            </a:r>
            <a:r>
              <a:rPr lang="zh-TW" altLang="en-US" dirty="0">
                <a:latin typeface="Adobe 楷体 Std R" pitchFamily="18" charset="-128"/>
                <a:ea typeface="Adobe 楷体 Std R" pitchFamily="18" charset="-128"/>
              </a:rPr>
              <a:t> 郭欣瓚</a:t>
            </a:r>
            <a:endParaRPr lang="en-US" altLang="zh-TW" dirty="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a:latin typeface="Adobe 楷体 Std R" pitchFamily="18" charset="-128"/>
                <a:ea typeface="Adobe 楷体 Std R" pitchFamily="18" charset="-128"/>
              </a:rPr>
              <a:t>:</a:t>
            </a:r>
            <a:r>
              <a:rPr lang="zh-TW" altLang="en-US" dirty="0">
                <a:latin typeface="Adobe 楷体 Std R" pitchFamily="18" charset="-128"/>
                <a:ea typeface="Adobe 楷体 Std R" pitchFamily="18" charset="-128"/>
              </a:rPr>
              <a:t> 林伯樵</a:t>
            </a:r>
            <a:endParaRPr lang="en-US" altLang="zh-TW" dirty="0">
              <a:latin typeface="Adobe 楷体 Std R" pitchFamily="18" charset="-128"/>
              <a:ea typeface="Adobe 楷体 Std R" pitchFamily="18" charset="-128"/>
            </a:endParaRPr>
          </a:p>
        </p:txBody>
      </p:sp>
    </p:spTree>
    <p:extLst>
      <p:ext uri="{BB962C8B-B14F-4D97-AF65-F5344CB8AC3E}">
        <p14:creationId xmlns:p14="http://schemas.microsoft.com/office/powerpoint/2010/main" val="181362415"/>
      </p:ext>
    </p:extLst>
  </p:cSld>
  <p:clrMapOvr>
    <a:masterClrMapping/>
  </p:clrMapOvr>
  <mc:AlternateContent xmlns:mc="http://schemas.openxmlformats.org/markup-compatibility/2006" xmlns:p14="http://schemas.microsoft.com/office/powerpoint/2010/main">
    <mc:Choice Requires="p14">
      <p:transition spd="slow" p14:dur="4000" advTm="8150">
        <p14:vortex dir="r"/>
        <p:sndAc>
          <p:stSnd>
            <p:snd r:embed="rId3" name="风声.wav"/>
          </p:stSnd>
        </p:sndAc>
      </p:transition>
    </mc:Choice>
    <mc:Fallback xmlns="">
      <p:transition spd="slow" advTm="8150">
        <p:fade/>
        <p:sndAc>
          <p:stSnd>
            <p:snd r:embed="rId7" name="风声.wav"/>
          </p:stSnd>
        </p:sndAc>
      </p:transition>
    </mc:Fallback>
  </mc:AlternateContent>
  <p:extLst>
    <p:ext uri="{E180D4A7-C9FB-4DFB-919C-405C955672EB}">
      <p14:showEvtLst xmlns:p14="http://schemas.microsoft.com/office/powerpoint/2010/main">
        <p14:playEvt time="0" objId="1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892479"/>
            <a:ext cx="1373726" cy="139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396" y="3050184"/>
            <a:ext cx="2655036" cy="196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四</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取</a:t>
              </a:r>
              <a:r>
                <a:rPr lang="en-US" altLang="zh-TW" sz="2800" b="1" dirty="0">
                  <a:solidFill>
                    <a:srgbClr val="0000CC"/>
                  </a:solidFill>
                  <a:latin typeface="Adobe 楷体 Std R" pitchFamily="18" charset="-128"/>
                  <a:ea typeface="Adobe 楷体 Std R" pitchFamily="18" charset="-128"/>
                </a:rPr>
                <a:t>Firebase</a:t>
              </a:r>
              <a:r>
                <a:rPr lang="zh-TW" altLang="en-US" sz="2800" b="1" dirty="0">
                  <a:solidFill>
                    <a:srgbClr val="0000CC"/>
                  </a:solidFill>
                  <a:latin typeface="Adobe 楷体 Std R" pitchFamily="18" charset="-128"/>
                  <a:ea typeface="Adobe 楷体 Std R" pitchFamily="18" charset="-128"/>
                </a:rPr>
                <a:t> </a:t>
              </a:r>
              <a:r>
                <a:rPr lang="en-US" altLang="zh-TW" sz="2800" b="1" dirty="0">
                  <a:latin typeface="Adobe 楷体 Std R" pitchFamily="18" charset="-128"/>
                  <a:ea typeface="Adobe 楷体 Std R" pitchFamily="18" charset="-128"/>
                </a:rPr>
                <a:t>ROE</a:t>
              </a:r>
              <a:r>
                <a:rPr lang="zh-TW" altLang="en-US" sz="2800" b="1" dirty="0">
                  <a:latin typeface="Adobe 楷体 Std R" pitchFamily="18" charset="-128"/>
                  <a:ea typeface="Adobe 楷体 Std R" pitchFamily="18" charset="-128"/>
                </a:rPr>
                <a:t>累季資料進行下季</a:t>
              </a:r>
              <a:r>
                <a:rPr lang="en-US" altLang="zh-TW" sz="2800" b="1" dirty="0">
                  <a:latin typeface="Adobe 楷体 Std R" pitchFamily="18" charset="-128"/>
                  <a:ea typeface="Adobe 楷体 Std R" pitchFamily="18" charset="-128"/>
                </a:rPr>
                <a:t>ROE</a:t>
              </a:r>
              <a:r>
                <a:rPr lang="zh-TW" altLang="en-US" sz="2800" b="1" dirty="0">
                  <a:latin typeface="Adobe 楷体 Std R" pitchFamily="18" charset="-128"/>
                  <a:ea typeface="Adobe 楷体 Std R" pitchFamily="18" charset="-128"/>
                </a:rPr>
                <a:t>預測</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850092" cy="467688"/>
            <a:chOff x="603602" y="1261102"/>
            <a:chExt cx="2850092"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451312" cy="461665"/>
            </a:xfrm>
            <a:prstGeom prst="rect">
              <a:avLst/>
            </a:prstGeom>
            <a:noFill/>
          </p:spPr>
          <p:txBody>
            <a:bodyPr wrap="none" rtlCol="0">
              <a:spAutoFit/>
            </a:bodyPr>
            <a:lstStyle/>
            <a:p>
              <a:r>
                <a:rPr lang="en-US" altLang="zh-TW" sz="2400" b="1" dirty="0">
                  <a:latin typeface="Adobe 楷体 Std R" pitchFamily="18" charset="-128"/>
                  <a:ea typeface="Adobe 楷体 Std R" pitchFamily="18" charset="-128"/>
                </a:rPr>
                <a:t>ROE</a:t>
              </a:r>
              <a:r>
                <a:rPr lang="zh-TW" altLang="en-US" sz="2400" b="1" dirty="0">
                  <a:latin typeface="Adobe 楷体 Std R" pitchFamily="18" charset="-128"/>
                  <a:ea typeface="Adobe 楷体 Std R" pitchFamily="18" charset="-128"/>
                </a:rPr>
                <a:t>整理與預測</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4514377" cy="830997"/>
          </a:xfrm>
          <a:prstGeom prst="rect">
            <a:avLst/>
          </a:prstGeom>
          <a:noFill/>
        </p:spPr>
        <p:txBody>
          <a:bodyPr wrap="none" rtlCol="0">
            <a:spAutoFit/>
          </a:bodyPr>
          <a:lstStyle/>
          <a:p>
            <a:pPr marL="342900" indent="-342900">
              <a:buFontTx/>
              <a:buAutoNum type="alphaLcPeriod"/>
            </a:pP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資料整理</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將累計資料轉換成單季。</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使用線性回歸預測</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預測最新一季的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值。</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測試模型成功率</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70~100%</a:t>
            </a:r>
          </a:p>
        </p:txBody>
      </p:sp>
      <p:sp>
        <p:nvSpPr>
          <p:cNvPr id="46" name="文字方塊 45"/>
          <p:cNvSpPr txBox="1"/>
          <p:nvPr/>
        </p:nvSpPr>
        <p:spPr>
          <a:xfrm>
            <a:off x="7452320" y="1121651"/>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323439"/>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取</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雲端各股票代號的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資料進行轉單季資料後做離群值處理跟</a:t>
            </a:r>
            <a:r>
              <a:rPr lang="zh-TW" altLang="en-US" sz="1600" dirty="0">
                <a:solidFill>
                  <a:srgbClr val="0000CC"/>
                </a:solidFill>
                <a:latin typeface="Adobe 楷体 Std R" pitchFamily="18" charset="-128"/>
                <a:ea typeface="Adobe 楷体 Std R" pitchFamily="18" charset="-128"/>
              </a:rPr>
              <a:t>線性回歸</a:t>
            </a:r>
            <a:r>
              <a:rPr lang="zh-TW" altLang="en-US" sz="1600" dirty="0">
                <a:latin typeface="Adobe 楷体 Std R" pitchFamily="18" charset="-128"/>
                <a:ea typeface="Adobe 楷体 Std R" pitchFamily="18" charset="-128"/>
              </a:rPr>
              <a:t>訓練</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進而預測下一季的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a:t>
            </a:r>
            <a:endParaRPr lang="en-US" altLang="zh-TW" sz="1600" dirty="0">
              <a:latin typeface="Adobe 楷体 Std R" pitchFamily="18" charset="-128"/>
              <a:ea typeface="Adobe 楷体 Std R" pitchFamily="18" charset="-128"/>
            </a:endParaRPr>
          </a:p>
        </p:txBody>
      </p:sp>
      <p:sp>
        <p:nvSpPr>
          <p:cNvPr id="38" name="文字方塊 37"/>
          <p:cNvSpPr txBox="1"/>
          <p:nvPr/>
        </p:nvSpPr>
        <p:spPr>
          <a:xfrm>
            <a:off x="3616018" y="3149353"/>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261786" y="3072477"/>
            <a:ext cx="819455" cy="276999"/>
          </a:xfrm>
          <a:prstGeom prst="rect">
            <a:avLst/>
          </a:prstGeom>
          <a:noFill/>
        </p:spPr>
        <p:txBody>
          <a:bodyPr wrap="none" rtlCol="0">
            <a:spAutoFit/>
          </a:bodyPr>
          <a:lstStyle/>
          <a:p>
            <a:r>
              <a:rPr lang="en-US" altLang="zh-TW" sz="1200" dirty="0">
                <a:solidFill>
                  <a:srgbClr val="0000CC"/>
                </a:solidFill>
                <a:latin typeface="Adobe 楷体 Std R" pitchFamily="18" charset="-128"/>
                <a:ea typeface="Adobe 楷体 Std R" pitchFamily="18" charset="-128"/>
              </a:rPr>
              <a:t>ROE</a:t>
            </a:r>
            <a:r>
              <a:rPr lang="zh-TW" altLang="en-US" sz="1200" dirty="0">
                <a:solidFill>
                  <a:srgbClr val="0000CC"/>
                </a:solidFill>
                <a:latin typeface="Adobe 楷体 Std R" pitchFamily="18" charset="-128"/>
                <a:ea typeface="Adobe 楷体 Std R" pitchFamily="18" charset="-128"/>
              </a:rPr>
              <a:t>整理</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1792822" y="3075806"/>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線性回歸</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355396" y="3052550"/>
            <a:ext cx="2655036" cy="196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085" y="1150753"/>
            <a:ext cx="970667" cy="182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493" y="3106484"/>
            <a:ext cx="1017691" cy="1166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向右箭號 3"/>
          <p:cNvSpPr/>
          <p:nvPr/>
        </p:nvSpPr>
        <p:spPr>
          <a:xfrm>
            <a:off x="4843056" y="3657822"/>
            <a:ext cx="263214" cy="2704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3645156" y="3352378"/>
            <a:ext cx="2583028" cy="947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6300192" y="2807652"/>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5" name="矩形 4"/>
          <p:cNvSpPr/>
          <p:nvPr/>
        </p:nvSpPr>
        <p:spPr>
          <a:xfrm>
            <a:off x="7668344" y="1150753"/>
            <a:ext cx="997408" cy="146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7472009" y="2759051"/>
            <a:ext cx="25840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c</a:t>
            </a:r>
            <a:endParaRPr lang="zh-TW" altLang="en-US" sz="1200" dirty="0">
              <a:solidFill>
                <a:srgbClr val="FF0000"/>
              </a:solidFill>
              <a:latin typeface="Adobe 楷体 Std R" pitchFamily="18" charset="-128"/>
              <a:ea typeface="Adobe 楷体 Std R" pitchFamily="18" charset="-128"/>
            </a:endParaRPr>
          </a:p>
        </p:txBody>
      </p:sp>
      <p:sp>
        <p:nvSpPr>
          <p:cNvPr id="36" name="矩形 35"/>
          <p:cNvSpPr/>
          <p:nvPr/>
        </p:nvSpPr>
        <p:spPr>
          <a:xfrm>
            <a:off x="7679048" y="2816876"/>
            <a:ext cx="997408" cy="146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85532" y="3328294"/>
            <a:ext cx="1653593" cy="1815206"/>
            <a:chOff x="85532" y="3328294"/>
            <a:chExt cx="1653593" cy="1815206"/>
          </a:xfrm>
        </p:grpSpPr>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268" y="4419690"/>
              <a:ext cx="1442857" cy="72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15" y="3808560"/>
              <a:ext cx="1450000" cy="91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532" y="3328294"/>
              <a:ext cx="1447619" cy="87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群組 6"/>
          <p:cNvGrpSpPr/>
          <p:nvPr/>
        </p:nvGrpSpPr>
        <p:grpSpPr>
          <a:xfrm>
            <a:off x="1865039" y="3304689"/>
            <a:ext cx="1750979" cy="1809117"/>
            <a:chOff x="1865039" y="3304689"/>
            <a:chExt cx="1750979" cy="1809117"/>
          </a:xfrm>
        </p:grpSpPr>
        <p:pic>
          <p:nvPicPr>
            <p:cNvPr id="10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113" y="4004282"/>
              <a:ext cx="1461905" cy="110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51720" y="3463512"/>
              <a:ext cx="1466667" cy="12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65039" y="3304689"/>
              <a:ext cx="1459524" cy="10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2231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892479"/>
            <a:ext cx="1373726" cy="139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396" y="3050184"/>
            <a:ext cx="2655036" cy="196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五</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取</a:t>
              </a:r>
              <a:r>
                <a:rPr lang="en-US" altLang="zh-TW" sz="2800" b="1" dirty="0">
                  <a:solidFill>
                    <a:srgbClr val="0000CC"/>
                  </a:solidFill>
                  <a:latin typeface="Adobe 楷体 Std R" pitchFamily="18" charset="-128"/>
                  <a:ea typeface="Adobe 楷体 Std R" pitchFamily="18" charset="-128"/>
                </a:rPr>
                <a:t>Firebase</a:t>
              </a:r>
              <a:r>
                <a:rPr lang="zh-TW" altLang="en-US" sz="2800" b="1" dirty="0">
                  <a:solidFill>
                    <a:srgbClr val="0000CC"/>
                  </a:solidFill>
                  <a:latin typeface="Adobe 楷体 Std R" pitchFamily="18" charset="-128"/>
                  <a:ea typeface="Adobe 楷体 Std R" pitchFamily="18" charset="-128"/>
                </a:rPr>
                <a:t> </a:t>
              </a:r>
              <a:r>
                <a:rPr lang="en-US" altLang="zh-TW" sz="2800" b="1" dirty="0">
                  <a:latin typeface="Adobe 楷体 Std R" pitchFamily="18" charset="-128"/>
                  <a:ea typeface="Adobe 楷体 Std R" pitchFamily="18" charset="-128"/>
                </a:rPr>
                <a:t>ROE</a:t>
              </a:r>
              <a:r>
                <a:rPr lang="zh-TW" altLang="en-US" sz="2800" b="1" dirty="0">
                  <a:latin typeface="Adobe 楷体 Std R" pitchFamily="18" charset="-128"/>
                  <a:ea typeface="Adobe 楷体 Std R" pitchFamily="18" charset="-128"/>
                </a:rPr>
                <a:t>累季資料進行下季</a:t>
              </a:r>
              <a:r>
                <a:rPr lang="en-US" altLang="zh-TW" sz="2800" b="1" dirty="0">
                  <a:latin typeface="Adobe 楷体 Std R" pitchFamily="18" charset="-128"/>
                  <a:ea typeface="Adobe 楷体 Std R" pitchFamily="18" charset="-128"/>
                </a:rPr>
                <a:t>ROE</a:t>
              </a:r>
              <a:r>
                <a:rPr lang="zh-TW" altLang="en-US" sz="2800" b="1" dirty="0">
                  <a:latin typeface="Adobe 楷体 Std R" pitchFamily="18" charset="-128"/>
                  <a:ea typeface="Adobe 楷体 Std R" pitchFamily="18" charset="-128"/>
                </a:rPr>
                <a:t>預測</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850092" cy="467688"/>
            <a:chOff x="603602" y="1261102"/>
            <a:chExt cx="2850092"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451312" cy="461665"/>
            </a:xfrm>
            <a:prstGeom prst="rect">
              <a:avLst/>
            </a:prstGeom>
            <a:noFill/>
          </p:spPr>
          <p:txBody>
            <a:bodyPr wrap="none" rtlCol="0">
              <a:spAutoFit/>
            </a:bodyPr>
            <a:lstStyle/>
            <a:p>
              <a:r>
                <a:rPr lang="en-US" altLang="zh-TW" sz="2400" b="1" dirty="0">
                  <a:latin typeface="Adobe 楷体 Std R" pitchFamily="18" charset="-128"/>
                  <a:ea typeface="Adobe 楷体 Std R" pitchFamily="18" charset="-128"/>
                </a:rPr>
                <a:t>ROE</a:t>
              </a:r>
              <a:r>
                <a:rPr lang="zh-TW" altLang="en-US" sz="2400" b="1" dirty="0">
                  <a:latin typeface="Adobe 楷体 Std R" pitchFamily="18" charset="-128"/>
                  <a:ea typeface="Adobe 楷体 Std R" pitchFamily="18" charset="-128"/>
                </a:rPr>
                <a:t>整理與預測</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4514377" cy="830997"/>
          </a:xfrm>
          <a:prstGeom prst="rect">
            <a:avLst/>
          </a:prstGeom>
          <a:noFill/>
        </p:spPr>
        <p:txBody>
          <a:bodyPr wrap="none" rtlCol="0">
            <a:spAutoFit/>
          </a:bodyPr>
          <a:lstStyle/>
          <a:p>
            <a:pPr marL="342900" indent="-342900">
              <a:buFontTx/>
              <a:buAutoNum type="alphaLcPeriod"/>
            </a:pP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資料整理</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將累計資料轉換成單季。</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使用線性回歸預測</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預測最新一季的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值。</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測試模型成功率</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70~100%</a:t>
            </a:r>
          </a:p>
        </p:txBody>
      </p:sp>
      <p:sp>
        <p:nvSpPr>
          <p:cNvPr id="46" name="文字方塊 45"/>
          <p:cNvSpPr txBox="1"/>
          <p:nvPr/>
        </p:nvSpPr>
        <p:spPr>
          <a:xfrm>
            <a:off x="7452320" y="1121651"/>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323439"/>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取</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雲端各股票代號的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資料進行轉單季資料後做離群值處理跟</a:t>
            </a:r>
            <a:r>
              <a:rPr lang="zh-TW" altLang="en-US" sz="1600" dirty="0">
                <a:solidFill>
                  <a:srgbClr val="0000CC"/>
                </a:solidFill>
                <a:latin typeface="Adobe 楷体 Std R" pitchFamily="18" charset="-128"/>
                <a:ea typeface="Adobe 楷体 Std R" pitchFamily="18" charset="-128"/>
              </a:rPr>
              <a:t>線性回歸</a:t>
            </a:r>
            <a:r>
              <a:rPr lang="zh-TW" altLang="en-US" sz="1600" dirty="0">
                <a:latin typeface="Adobe 楷体 Std R" pitchFamily="18" charset="-128"/>
                <a:ea typeface="Adobe 楷体 Std R" pitchFamily="18" charset="-128"/>
              </a:rPr>
              <a:t>訓練</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進而預測下一季的</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a:t>
            </a:r>
            <a:endParaRPr lang="en-US" altLang="zh-TW" sz="1600" dirty="0">
              <a:latin typeface="Adobe 楷体 Std R" pitchFamily="18" charset="-128"/>
              <a:ea typeface="Adobe 楷体 Std R" pitchFamily="18" charset="-128"/>
            </a:endParaRPr>
          </a:p>
        </p:txBody>
      </p:sp>
      <p:sp>
        <p:nvSpPr>
          <p:cNvPr id="38" name="文字方塊 37"/>
          <p:cNvSpPr txBox="1"/>
          <p:nvPr/>
        </p:nvSpPr>
        <p:spPr>
          <a:xfrm>
            <a:off x="3616018" y="3149353"/>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261786" y="3072477"/>
            <a:ext cx="819455" cy="276999"/>
          </a:xfrm>
          <a:prstGeom prst="rect">
            <a:avLst/>
          </a:prstGeom>
          <a:noFill/>
        </p:spPr>
        <p:txBody>
          <a:bodyPr wrap="none" rtlCol="0">
            <a:spAutoFit/>
          </a:bodyPr>
          <a:lstStyle/>
          <a:p>
            <a:r>
              <a:rPr lang="en-US" altLang="zh-TW" sz="1200" dirty="0">
                <a:solidFill>
                  <a:srgbClr val="0000CC"/>
                </a:solidFill>
                <a:latin typeface="Adobe 楷体 Std R" pitchFamily="18" charset="-128"/>
                <a:ea typeface="Adobe 楷体 Std R" pitchFamily="18" charset="-128"/>
              </a:rPr>
              <a:t>ROE</a:t>
            </a:r>
            <a:r>
              <a:rPr lang="zh-TW" altLang="en-US" sz="1200" dirty="0">
                <a:solidFill>
                  <a:srgbClr val="0000CC"/>
                </a:solidFill>
                <a:latin typeface="Adobe 楷体 Std R" pitchFamily="18" charset="-128"/>
                <a:ea typeface="Adobe 楷体 Std R" pitchFamily="18" charset="-128"/>
              </a:rPr>
              <a:t>整理</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1792822" y="3075806"/>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線性回歸</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355396" y="3052550"/>
            <a:ext cx="2655036" cy="196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085" y="1150753"/>
            <a:ext cx="970667" cy="182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493" y="3106484"/>
            <a:ext cx="1017691" cy="1166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向右箭號 3"/>
          <p:cNvSpPr/>
          <p:nvPr/>
        </p:nvSpPr>
        <p:spPr>
          <a:xfrm>
            <a:off x="4843056" y="3657822"/>
            <a:ext cx="263214" cy="2704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3645156" y="3352378"/>
            <a:ext cx="2583028" cy="947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6300192" y="2807652"/>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5" name="矩形 4"/>
          <p:cNvSpPr/>
          <p:nvPr/>
        </p:nvSpPr>
        <p:spPr>
          <a:xfrm>
            <a:off x="7668344" y="1150753"/>
            <a:ext cx="997408" cy="146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7472009" y="2759051"/>
            <a:ext cx="25840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c</a:t>
            </a:r>
            <a:endParaRPr lang="zh-TW" altLang="en-US" sz="1200" dirty="0">
              <a:solidFill>
                <a:srgbClr val="FF0000"/>
              </a:solidFill>
              <a:latin typeface="Adobe 楷体 Std R" pitchFamily="18" charset="-128"/>
              <a:ea typeface="Adobe 楷体 Std R" pitchFamily="18" charset="-128"/>
            </a:endParaRPr>
          </a:p>
        </p:txBody>
      </p:sp>
      <p:sp>
        <p:nvSpPr>
          <p:cNvPr id="36" name="矩形 35"/>
          <p:cNvSpPr/>
          <p:nvPr/>
        </p:nvSpPr>
        <p:spPr>
          <a:xfrm>
            <a:off x="7679048" y="2816876"/>
            <a:ext cx="997408" cy="146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85532" y="3328294"/>
            <a:ext cx="1653593" cy="1815206"/>
            <a:chOff x="85532" y="3328294"/>
            <a:chExt cx="1653593" cy="1815206"/>
          </a:xfrm>
        </p:grpSpPr>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268" y="4419690"/>
              <a:ext cx="1442857" cy="72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15" y="3808560"/>
              <a:ext cx="1450000" cy="91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532" y="3328294"/>
              <a:ext cx="1447619" cy="87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群組 6"/>
          <p:cNvGrpSpPr/>
          <p:nvPr/>
        </p:nvGrpSpPr>
        <p:grpSpPr>
          <a:xfrm>
            <a:off x="1865039" y="3304689"/>
            <a:ext cx="1750979" cy="1809117"/>
            <a:chOff x="1865039" y="3304689"/>
            <a:chExt cx="1750979" cy="1809117"/>
          </a:xfrm>
        </p:grpSpPr>
        <p:pic>
          <p:nvPicPr>
            <p:cNvPr id="103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4113" y="4004282"/>
              <a:ext cx="1461905" cy="110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51720" y="3463512"/>
              <a:ext cx="1466667" cy="12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65039" y="3304689"/>
              <a:ext cx="1459524" cy="10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3126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六</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使用者透過</a:t>
              </a:r>
              <a:r>
                <a:rPr lang="en-US" altLang="zh-TW" sz="2800" b="1" dirty="0">
                  <a:solidFill>
                    <a:srgbClr val="0000CC"/>
                  </a:solidFill>
                  <a:latin typeface="Adobe 楷体 Std R" pitchFamily="18" charset="-128"/>
                  <a:ea typeface="Adobe 楷体 Std R" pitchFamily="18" charset="-128"/>
                </a:rPr>
                <a:t>Firebase</a:t>
              </a:r>
              <a:r>
                <a:rPr lang="zh-TW" altLang="en-US" sz="2800" b="1" dirty="0">
                  <a:latin typeface="Adobe 楷体 Std R" pitchFamily="18" charset="-128"/>
                  <a:ea typeface="Adobe 楷体 Std R" pitchFamily="18" charset="-128"/>
                </a:rPr>
                <a:t>註冊及信箱驗證</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237745" cy="467688"/>
            <a:chOff x="603602" y="1261102"/>
            <a:chExt cx="2237745"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1838965"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比對及渲染</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278462" cy="584775"/>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使用者註冊</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姓名、信箱</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信箱驗證</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驗證信寄送。</a:t>
            </a:r>
            <a:endParaRPr lang="en-US" altLang="zh-TW" sz="1600" dirty="0">
              <a:latin typeface="Adobe 楷体 Std R" pitchFamily="18" charset="-128"/>
              <a:ea typeface="Adobe 楷体 Std R" pitchFamily="18" charset="-128"/>
            </a:endParaRPr>
          </a:p>
        </p:txBody>
      </p:sp>
      <p:sp>
        <p:nvSpPr>
          <p:cNvPr id="46" name="文字方塊 45"/>
          <p:cNvSpPr txBox="1"/>
          <p:nvPr/>
        </p:nvSpPr>
        <p:spPr>
          <a:xfrm>
            <a:off x="7092280" y="2387336"/>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830997"/>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API</a:t>
            </a:r>
            <a:r>
              <a:rPr lang="zh-TW" altLang="en-US" sz="1600" dirty="0">
                <a:latin typeface="Adobe 楷体 Std R" pitchFamily="18" charset="-128"/>
                <a:ea typeface="Adobe 楷体 Std R" pitchFamily="18" charset="-128"/>
              </a:rPr>
              <a:t>設計</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讓使用者執行註冊及信箱驗證等動作。</a:t>
            </a:r>
            <a:endParaRPr lang="en-US" altLang="zh-TW" sz="1600" dirty="0">
              <a:latin typeface="Adobe 楷体 Std R" pitchFamily="18" charset="-128"/>
              <a:ea typeface="Adobe 楷体 Std R" pitchFamily="18" charset="-128"/>
            </a:endParaRPr>
          </a:p>
        </p:txBody>
      </p:sp>
      <p:sp>
        <p:nvSpPr>
          <p:cNvPr id="37" name="矩形 36"/>
          <p:cNvSpPr/>
          <p:nvPr/>
        </p:nvSpPr>
        <p:spPr>
          <a:xfrm>
            <a:off x="3753082" y="2304093"/>
            <a:ext cx="1912354" cy="2500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3451663" y="2198175"/>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411883" y="2715766"/>
            <a:ext cx="526106"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註冊</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2023304" y="2725879"/>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信箱驗證</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077639" y="2670551"/>
            <a:ext cx="2904436" cy="1129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EBE97CFC-3913-CDE5-D12E-D2BF21C0C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7" y="2983786"/>
            <a:ext cx="1480429" cy="1028124"/>
          </a:xfrm>
          <a:prstGeom prst="rect">
            <a:avLst/>
          </a:prstGeom>
        </p:spPr>
      </p:pic>
      <p:pic>
        <p:nvPicPr>
          <p:cNvPr id="7" name="圖片 6">
            <a:extLst>
              <a:ext uri="{FF2B5EF4-FFF2-40B4-BE49-F238E27FC236}">
                <a16:creationId xmlns:a16="http://schemas.microsoft.com/office/drawing/2014/main" id="{105A9F0D-D1FE-CC96-E0A2-23AEA1BCE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4162" y="3026474"/>
            <a:ext cx="1633260" cy="1125176"/>
          </a:xfrm>
          <a:prstGeom prst="rect">
            <a:avLst/>
          </a:prstGeom>
        </p:spPr>
      </p:pic>
      <p:pic>
        <p:nvPicPr>
          <p:cNvPr id="9" name="圖片 8">
            <a:extLst>
              <a:ext uri="{FF2B5EF4-FFF2-40B4-BE49-F238E27FC236}">
                <a16:creationId xmlns:a16="http://schemas.microsoft.com/office/drawing/2014/main" id="{DF61F856-5238-5BE7-600F-58DF324307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7065" y="2304093"/>
            <a:ext cx="1898371" cy="2500294"/>
          </a:xfrm>
          <a:prstGeom prst="rect">
            <a:avLst/>
          </a:prstGeom>
        </p:spPr>
      </p:pic>
      <p:pic>
        <p:nvPicPr>
          <p:cNvPr id="14" name="圖片 13">
            <a:extLst>
              <a:ext uri="{FF2B5EF4-FFF2-40B4-BE49-F238E27FC236}">
                <a16:creationId xmlns:a16="http://schemas.microsoft.com/office/drawing/2014/main" id="{81861E7E-276D-3BC0-6E6D-CD82E5B22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21" y="2682983"/>
            <a:ext cx="2869668" cy="1101275"/>
          </a:xfrm>
          <a:prstGeom prst="rect">
            <a:avLst/>
          </a:prstGeom>
        </p:spPr>
      </p:pic>
    </p:spTree>
    <p:extLst>
      <p:ext uri="{BB962C8B-B14F-4D97-AF65-F5344CB8AC3E}">
        <p14:creationId xmlns:p14="http://schemas.microsoft.com/office/powerpoint/2010/main" val="57374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787" y="1920999"/>
            <a:ext cx="22669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2347" y="3187570"/>
            <a:ext cx="2688935" cy="114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七</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擷取</a:t>
              </a:r>
              <a:r>
                <a:rPr lang="zh-TW" altLang="en-US" sz="2800" b="1" dirty="0">
                  <a:solidFill>
                    <a:srgbClr val="0000CC"/>
                  </a:solidFill>
                  <a:latin typeface="Adobe 楷体 Std R" pitchFamily="18" charset="-128"/>
                  <a:ea typeface="Adobe 楷体 Std R" pitchFamily="18" charset="-128"/>
                </a:rPr>
                <a:t>劍靈命理網</a:t>
              </a:r>
              <a:r>
                <a:rPr lang="zh-TW" altLang="en-US" sz="2800" b="1" dirty="0">
                  <a:latin typeface="Adobe 楷体 Std R" pitchFamily="18" charset="-128"/>
                  <a:ea typeface="Adobe 楷体 Std R" pitchFamily="18" charset="-128"/>
                </a:rPr>
                <a:t>的喜用神上傳</a:t>
              </a:r>
              <a:r>
                <a:rPr lang="en-US" altLang="zh-TW" sz="2800" b="1" dirty="0">
                  <a:solidFill>
                    <a:srgbClr val="0000CC"/>
                  </a:solidFill>
                  <a:latin typeface="Adobe 楷体 Std R" pitchFamily="18" charset="-128"/>
                  <a:ea typeface="Adobe 楷体 Std R" pitchFamily="18" charset="-128"/>
                </a:rPr>
                <a:t>Firebase</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3185120" cy="467688"/>
            <a:chOff x="603602" y="1261102"/>
            <a:chExt cx="3185120"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786340"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喜用神擷取及上傳</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300904" cy="1323439"/>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生辰</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1969/3/3/11/M...</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喜用神</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水</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金</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資料格式</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 年、月、日、時、 </a:t>
            </a:r>
            <a:endParaRPr lang="en-US" altLang="zh-TW" sz="1600" dirty="0">
              <a:latin typeface="Adobe 楷体 Std R" pitchFamily="18" charset="-128"/>
              <a:ea typeface="Adobe 楷体 Std R" pitchFamily="18" charset="-128"/>
            </a:endParaRPr>
          </a:p>
          <a:p>
            <a:r>
              <a:rPr lang="zh-TW" altLang="en-US" sz="1600" dirty="0">
                <a:latin typeface="Adobe 楷体 Std R" pitchFamily="18" charset="-128"/>
                <a:ea typeface="Adobe 楷体 Std R" pitchFamily="18" charset="-128"/>
              </a:rPr>
              <a:t>                       性別、 喜用神。</a:t>
            </a:r>
            <a:endParaRPr lang="en-US" altLang="zh-TW" sz="1600" dirty="0">
              <a:latin typeface="Adobe 楷体 Std R" pitchFamily="18" charset="-128"/>
              <a:ea typeface="Adobe 楷体 Std R" pitchFamily="18" charset="-128"/>
            </a:endParaRPr>
          </a:p>
          <a:p>
            <a:pPr marL="342900" indent="-342900">
              <a:buFontTx/>
              <a:buAutoNum type="alphaLcPeriod"/>
            </a:pPr>
            <a:endParaRPr lang="en-US" altLang="zh-TW" sz="1600" dirty="0">
              <a:latin typeface="Adobe 楷体 Std R" pitchFamily="18" charset="-128"/>
              <a:ea typeface="Adobe 楷体 Std R" pitchFamily="18" charset="-128"/>
            </a:endParaRPr>
          </a:p>
        </p:txBody>
      </p:sp>
      <p:sp>
        <p:nvSpPr>
          <p:cNvPr id="29" name="文字方塊 28"/>
          <p:cNvSpPr txBox="1"/>
          <p:nvPr/>
        </p:nvSpPr>
        <p:spPr>
          <a:xfrm>
            <a:off x="6228184" y="1884425"/>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5" name="矩形 44"/>
          <p:cNvSpPr/>
          <p:nvPr/>
        </p:nvSpPr>
        <p:spPr>
          <a:xfrm>
            <a:off x="3988504" y="3396846"/>
            <a:ext cx="1591608" cy="903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3708019" y="3313695"/>
            <a:ext cx="1098377" cy="276999"/>
          </a:xfrm>
          <a:prstGeom prst="rect">
            <a:avLst/>
          </a:prstGeom>
          <a:noFill/>
        </p:spPr>
        <p:txBody>
          <a:bodyPr wrap="square" rtlCol="0">
            <a:spAutoFit/>
          </a:bodyPr>
          <a:lstStyle/>
          <a:p>
            <a:r>
              <a:rPr lang="en-US" altLang="zh-TW" sz="1200" dirty="0">
                <a:solidFill>
                  <a:srgbClr val="FF0000"/>
                </a:solidFill>
                <a:latin typeface="Adobe 楷体 Std R" pitchFamily="18" charset="-128"/>
                <a:ea typeface="Adobe 楷体 Std R" pitchFamily="18" charset="-128"/>
              </a:rPr>
              <a:t>c</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569660"/>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依信箱為主鍵使用</a:t>
            </a:r>
            <a:r>
              <a:rPr lang="zh-TW" altLang="en-US" sz="1600" dirty="0">
                <a:solidFill>
                  <a:srgbClr val="0000CC"/>
                </a:solidFill>
                <a:latin typeface="Adobe 楷体 Std R" pitchFamily="18" charset="-128"/>
                <a:ea typeface="Adobe 楷体 Std R" pitchFamily="18" charset="-128"/>
              </a:rPr>
              <a:t>靜態網頁</a:t>
            </a:r>
            <a:r>
              <a:rPr lang="zh-TW" altLang="en-US" sz="1600" dirty="0">
                <a:latin typeface="Adobe 楷体 Std R" pitchFamily="18" charset="-128"/>
                <a:ea typeface="Adobe 楷体 Std R" pitchFamily="18" charset="-128"/>
              </a:rPr>
              <a:t>爬蟲並搭配使用者資料</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年</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月</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日</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時</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性別</a:t>
            </a:r>
            <a:r>
              <a:rPr lang="en-US" altLang="zh-TW" sz="1600" dirty="0">
                <a:solidFill>
                  <a:srgbClr val="0000CC"/>
                </a:solidFill>
                <a:latin typeface="Adobe 楷体 Std R" pitchFamily="18" charset="-128"/>
                <a:ea typeface="Adobe 楷体 Std R" pitchFamily="18" charset="-128"/>
              </a:rPr>
              <a:t>”</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匯入劍靈網並擷取喜用神資料後上傳並至</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雲端資料庫。</a:t>
            </a:r>
            <a:endParaRPr lang="en-US" altLang="zh-TW" sz="1600" dirty="0">
              <a:latin typeface="Adobe 楷体 Std R" pitchFamily="18" charset="-128"/>
              <a:ea typeface="Adobe 楷体 Std R" pitchFamily="18" charset="-128"/>
            </a:endParaRPr>
          </a:p>
        </p:txBody>
      </p:sp>
      <p:sp>
        <p:nvSpPr>
          <p:cNvPr id="37" name="矩形 36"/>
          <p:cNvSpPr/>
          <p:nvPr/>
        </p:nvSpPr>
        <p:spPr>
          <a:xfrm>
            <a:off x="6458788" y="1925410"/>
            <a:ext cx="2266950" cy="862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7821488" y="3723872"/>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4" name="上-下雙向箭號 3"/>
          <p:cNvSpPr/>
          <p:nvPr/>
        </p:nvSpPr>
        <p:spPr>
          <a:xfrm>
            <a:off x="7482137" y="1637421"/>
            <a:ext cx="90265" cy="214249"/>
          </a:xfrm>
          <a:prstGeom prst="up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145768" y="3175196"/>
            <a:ext cx="1141659"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靜態網頁爬蟲</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1887826" y="3230855"/>
            <a:ext cx="1101584"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上傳</a:t>
            </a:r>
            <a:r>
              <a:rPr lang="en-US" altLang="zh-TW" sz="1200" dirty="0">
                <a:solidFill>
                  <a:srgbClr val="0000CC"/>
                </a:solidFill>
                <a:latin typeface="Adobe 楷体 Std R" pitchFamily="18" charset="-128"/>
                <a:ea typeface="Adobe 楷体 Std R" pitchFamily="18" charset="-128"/>
              </a:rPr>
              <a:t>Firebase:</a:t>
            </a:r>
            <a:endParaRPr lang="zh-TW" altLang="en-US" sz="1200" dirty="0">
              <a:solidFill>
                <a:srgbClr val="0000CC"/>
              </a:solidFill>
              <a:latin typeface="Adobe 楷体 Std R" pitchFamily="18" charset="-128"/>
              <a:ea typeface="Adobe 楷体 Std R" pitchFamily="18" charset="-128"/>
            </a:endParaRPr>
          </a:p>
        </p:txBody>
      </p:sp>
      <p:sp>
        <p:nvSpPr>
          <p:cNvPr id="5" name="矩形 4"/>
          <p:cNvSpPr/>
          <p:nvPr/>
        </p:nvSpPr>
        <p:spPr>
          <a:xfrm>
            <a:off x="7937123" y="4000871"/>
            <a:ext cx="648277" cy="189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3828" y="1085465"/>
            <a:ext cx="20859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572" y="3695633"/>
            <a:ext cx="1447619" cy="125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763" y="3396846"/>
            <a:ext cx="1440476" cy="126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87826" y="3548013"/>
            <a:ext cx="1447619" cy="7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向下箭號 12"/>
          <p:cNvSpPr/>
          <p:nvPr/>
        </p:nvSpPr>
        <p:spPr>
          <a:xfrm>
            <a:off x="7482137" y="2915174"/>
            <a:ext cx="139943" cy="189177"/>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向右箭號 21"/>
          <p:cNvSpPr/>
          <p:nvPr/>
        </p:nvSpPr>
        <p:spPr>
          <a:xfrm rot="10800000">
            <a:off x="5868144" y="3723872"/>
            <a:ext cx="288032" cy="138499"/>
          </a:xfrm>
          <a:prstGeom prs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9058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八</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使用者透過</a:t>
              </a:r>
              <a:r>
                <a:rPr lang="en-US" altLang="zh-TW" sz="2800" b="1" dirty="0">
                  <a:solidFill>
                    <a:srgbClr val="0000CC"/>
                  </a:solidFill>
                  <a:latin typeface="Adobe 楷体 Std R" pitchFamily="18" charset="-128"/>
                  <a:ea typeface="Adobe 楷体 Std R" pitchFamily="18" charset="-128"/>
                </a:rPr>
                <a:t>Firebase</a:t>
              </a:r>
              <a:r>
                <a:rPr lang="zh-TW" altLang="en-US" sz="2800" b="1" dirty="0">
                  <a:latin typeface="Adobe 楷体 Std R" pitchFamily="18" charset="-128"/>
                  <a:ea typeface="Adobe 楷体 Std R" pitchFamily="18" charset="-128"/>
                </a:rPr>
                <a:t>登入及修改密碼資料</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237745" cy="467688"/>
            <a:chOff x="603602" y="1261102"/>
            <a:chExt cx="2237745"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1838965"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比對及渲染</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230372" cy="584775"/>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使用者登入</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姓名、信箱</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資料修改</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密碼、 基本資料。</a:t>
            </a:r>
            <a:endParaRPr lang="en-US" altLang="zh-TW" sz="1600" dirty="0">
              <a:latin typeface="Adobe 楷体 Std R" pitchFamily="18" charset="-128"/>
              <a:ea typeface="Adobe 楷体 Std R" pitchFamily="18" charset="-128"/>
            </a:endParaRPr>
          </a:p>
        </p:txBody>
      </p:sp>
      <p:sp>
        <p:nvSpPr>
          <p:cNvPr id="46" name="文字方塊 45"/>
          <p:cNvSpPr txBox="1"/>
          <p:nvPr/>
        </p:nvSpPr>
        <p:spPr>
          <a:xfrm>
            <a:off x="6778331" y="2062256"/>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830997"/>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API</a:t>
            </a:r>
            <a:r>
              <a:rPr lang="zh-TW" altLang="en-US" sz="1600" dirty="0">
                <a:latin typeface="Adobe 楷体 Std R" pitchFamily="18" charset="-128"/>
                <a:ea typeface="Adobe 楷体 Std R" pitchFamily="18" charset="-128"/>
              </a:rPr>
              <a:t>設計</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讓使用者登入及修改密碼資料等動作。</a:t>
            </a:r>
            <a:endParaRPr lang="en-US" altLang="zh-TW" sz="1600" dirty="0">
              <a:latin typeface="Adobe 楷体 Std R" pitchFamily="18" charset="-128"/>
              <a:ea typeface="Adobe 楷体 Std R" pitchFamily="18" charset="-128"/>
            </a:endParaRPr>
          </a:p>
        </p:txBody>
      </p:sp>
      <p:sp>
        <p:nvSpPr>
          <p:cNvPr id="37" name="矩形 36"/>
          <p:cNvSpPr/>
          <p:nvPr/>
        </p:nvSpPr>
        <p:spPr>
          <a:xfrm>
            <a:off x="3957638" y="2677939"/>
            <a:ext cx="1919288" cy="1746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3779912" y="2155083"/>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583581" y="2643758"/>
            <a:ext cx="526106"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登入</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2195002" y="2653871"/>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修改資料</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123446" y="2323679"/>
            <a:ext cx="2201404" cy="2768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F9B9CD2C-86DB-7158-3166-398DE1BED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6" y="2882126"/>
            <a:ext cx="1883969" cy="1035668"/>
          </a:xfrm>
          <a:prstGeom prst="rect">
            <a:avLst/>
          </a:prstGeom>
        </p:spPr>
      </p:pic>
      <p:pic>
        <p:nvPicPr>
          <p:cNvPr id="5" name="圖片 4">
            <a:extLst>
              <a:ext uri="{FF2B5EF4-FFF2-40B4-BE49-F238E27FC236}">
                <a16:creationId xmlns:a16="http://schemas.microsoft.com/office/drawing/2014/main" id="{D8ECB417-8953-4203-4D03-435F098474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3038" y="3084751"/>
            <a:ext cx="1642170" cy="1067502"/>
          </a:xfrm>
          <a:prstGeom prst="rect">
            <a:avLst/>
          </a:prstGeom>
        </p:spPr>
      </p:pic>
      <p:pic>
        <p:nvPicPr>
          <p:cNvPr id="7" name="圖片 6">
            <a:extLst>
              <a:ext uri="{FF2B5EF4-FFF2-40B4-BE49-F238E27FC236}">
                <a16:creationId xmlns:a16="http://schemas.microsoft.com/office/drawing/2014/main" id="{C4199EFF-20CC-DA2D-56CE-F1F1CC13B3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6436" y="2696033"/>
            <a:ext cx="1883969" cy="1716414"/>
          </a:xfrm>
          <a:prstGeom prst="rect">
            <a:avLst/>
          </a:prstGeom>
        </p:spPr>
      </p:pic>
      <p:pic>
        <p:nvPicPr>
          <p:cNvPr id="9" name="圖片 8">
            <a:extLst>
              <a:ext uri="{FF2B5EF4-FFF2-40B4-BE49-F238E27FC236}">
                <a16:creationId xmlns:a16="http://schemas.microsoft.com/office/drawing/2014/main" id="{47505403-B2EC-820B-BE41-8534DCC23E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6176" y="2323679"/>
            <a:ext cx="2153055" cy="1616489"/>
          </a:xfrm>
          <a:prstGeom prst="rect">
            <a:avLst/>
          </a:prstGeom>
        </p:spPr>
      </p:pic>
      <p:pic>
        <p:nvPicPr>
          <p:cNvPr id="14" name="圖片 13">
            <a:extLst>
              <a:ext uri="{FF2B5EF4-FFF2-40B4-BE49-F238E27FC236}">
                <a16:creationId xmlns:a16="http://schemas.microsoft.com/office/drawing/2014/main" id="{AA13742F-EF18-D5E7-7720-1EF1ADFCFB4E}"/>
              </a:ext>
            </a:extLst>
          </p:cNvPr>
          <p:cNvPicPr>
            <a:picLocks noChangeAspect="1"/>
          </p:cNvPicPr>
          <p:nvPr/>
        </p:nvPicPr>
        <p:blipFill rotWithShape="1">
          <a:blip r:embed="rId7">
            <a:extLst>
              <a:ext uri="{28A0092B-C50C-407E-A947-70E740481C1C}">
                <a14:useLocalDpi xmlns:a14="http://schemas.microsoft.com/office/drawing/2010/main" val="0"/>
              </a:ext>
            </a:extLst>
          </a:blip>
          <a:srcRect l="63786"/>
          <a:stretch/>
        </p:blipFill>
        <p:spPr>
          <a:xfrm>
            <a:off x="6374266" y="4043426"/>
            <a:ext cx="1716874" cy="989539"/>
          </a:xfrm>
          <a:prstGeom prst="rect">
            <a:avLst/>
          </a:prstGeom>
        </p:spPr>
      </p:pic>
    </p:spTree>
    <p:extLst>
      <p:ext uri="{BB962C8B-B14F-4D97-AF65-F5344CB8AC3E}">
        <p14:creationId xmlns:p14="http://schemas.microsoft.com/office/powerpoint/2010/main" val="51388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九</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擷取</a:t>
              </a:r>
              <a:r>
                <a:rPr lang="zh-TW" altLang="en-US" sz="2800" b="1" dirty="0">
                  <a:solidFill>
                    <a:srgbClr val="0000CC"/>
                  </a:solidFill>
                  <a:latin typeface="Adobe 楷体 Std R" pitchFamily="18" charset="-128"/>
                  <a:ea typeface="Adobe 楷体 Std R" pitchFamily="18" charset="-128"/>
                </a:rPr>
                <a:t>劍靈命理網</a:t>
              </a:r>
              <a:r>
                <a:rPr lang="zh-TW" altLang="en-US" sz="2800" b="1" dirty="0">
                  <a:latin typeface="Adobe 楷体 Std R" pitchFamily="18" charset="-128"/>
                  <a:ea typeface="Adobe 楷体 Std R" pitchFamily="18" charset="-128"/>
                </a:rPr>
                <a:t>資料渲染網頁</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869328" cy="467688"/>
            <a:chOff x="603602" y="1261102"/>
            <a:chExt cx="2869328"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470548"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網版擷取及渲染</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435556" cy="584775"/>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八字網版</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生辰八字、大運</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命盤分析網版</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含喜用神</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p:txBody>
      </p:sp>
      <p:sp>
        <p:nvSpPr>
          <p:cNvPr id="46" name="文字方塊 45"/>
          <p:cNvSpPr txBox="1"/>
          <p:nvPr/>
        </p:nvSpPr>
        <p:spPr>
          <a:xfrm>
            <a:off x="7757156" y="2189375"/>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569660"/>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雲端資料庫傳送使用者資料</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年</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月</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日</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時</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性別</a:t>
            </a:r>
            <a:r>
              <a:rPr lang="en-US" altLang="zh-TW" sz="1600" dirty="0">
                <a:solidFill>
                  <a:srgbClr val="0000CC"/>
                </a:solidFill>
                <a:latin typeface="Adobe 楷体 Std R" pitchFamily="18" charset="-128"/>
                <a:ea typeface="Adobe 楷体 Std R" pitchFamily="18" charset="-128"/>
              </a:rPr>
              <a:t>”</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zh-TW" altLang="en-US" sz="1600" dirty="0">
                <a:solidFill>
                  <a:srgbClr val="0000CC"/>
                </a:solidFill>
                <a:latin typeface="Adobe 楷体 Std R" pitchFamily="18" charset="-128"/>
                <a:ea typeface="Adobe 楷体 Std R" pitchFamily="18" charset="-128"/>
              </a:rPr>
              <a:t>靜態網頁爬蟲</a:t>
            </a:r>
            <a:r>
              <a:rPr lang="zh-TW" altLang="en-US" sz="1600" dirty="0">
                <a:latin typeface="Adobe 楷体 Std R" pitchFamily="18" charset="-128"/>
                <a:ea typeface="Adobe 楷体 Std R" pitchFamily="18" charset="-128"/>
              </a:rPr>
              <a:t>匯入劍靈網並擷取算命資料後渲染至網頁。</a:t>
            </a:r>
            <a:endParaRPr lang="en-US" altLang="zh-TW" sz="1600" dirty="0">
              <a:latin typeface="Adobe 楷体 Std R" pitchFamily="18" charset="-128"/>
              <a:ea typeface="Adobe 楷体 Std R" pitchFamily="18" charset="-128"/>
            </a:endParaRPr>
          </a:p>
        </p:txBody>
      </p:sp>
      <p:sp>
        <p:nvSpPr>
          <p:cNvPr id="37" name="矩形 36"/>
          <p:cNvSpPr/>
          <p:nvPr/>
        </p:nvSpPr>
        <p:spPr>
          <a:xfrm>
            <a:off x="3429132" y="2402112"/>
            <a:ext cx="2655036" cy="196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644008" y="2189376"/>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145768" y="3210977"/>
            <a:ext cx="1141659"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靜態網頁爬蟲</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1887826" y="3230855"/>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渲染網頁</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796" y="655945"/>
            <a:ext cx="20859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3796" y="2402112"/>
            <a:ext cx="2636636" cy="196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6355396" y="2404478"/>
            <a:ext cx="2655036" cy="196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p:cNvGrpSpPr/>
          <p:nvPr/>
        </p:nvGrpSpPr>
        <p:grpSpPr>
          <a:xfrm>
            <a:off x="108675" y="3452117"/>
            <a:ext cx="1613707" cy="1185893"/>
            <a:chOff x="108675" y="3452117"/>
            <a:chExt cx="1613707" cy="1185893"/>
          </a:xfrm>
        </p:grpSpPr>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382" y="4105890"/>
              <a:ext cx="1440000" cy="53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75" y="3452117"/>
              <a:ext cx="1440000" cy="866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群組 7"/>
          <p:cNvGrpSpPr/>
          <p:nvPr/>
        </p:nvGrpSpPr>
        <p:grpSpPr>
          <a:xfrm>
            <a:off x="3464360" y="2402112"/>
            <a:ext cx="2619808" cy="1967472"/>
            <a:chOff x="3464360" y="2402112"/>
            <a:chExt cx="2619808" cy="1967472"/>
          </a:xfrm>
        </p:grpSpPr>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4360" y="2402112"/>
              <a:ext cx="2619808" cy="196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464360" y="3885491"/>
              <a:ext cx="1292290" cy="220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7639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539552" y="555526"/>
            <a:ext cx="8226660" cy="705664"/>
            <a:chOff x="539552" y="555526"/>
            <a:chExt cx="8226660" cy="705664"/>
          </a:xfrm>
        </p:grpSpPr>
        <p:pic>
          <p:nvPicPr>
            <p:cNvPr id="11"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十</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透過喜用神帶出</a:t>
              </a:r>
              <a:r>
                <a:rPr lang="en-US" altLang="zh-TW" sz="2800" b="1" dirty="0">
                  <a:solidFill>
                    <a:srgbClr val="0000CC"/>
                  </a:solidFill>
                  <a:latin typeface="Adobe 楷体 Std R" pitchFamily="18" charset="-128"/>
                  <a:ea typeface="Adobe 楷体 Std R" pitchFamily="18" charset="-128"/>
                </a:rPr>
                <a:t>Firebase</a:t>
              </a:r>
              <a:r>
                <a:rPr lang="zh-TW" altLang="en-US" sz="2800" b="1" dirty="0">
                  <a:latin typeface="Adobe 楷体 Std R" pitchFamily="18" charset="-128"/>
                  <a:ea typeface="Adobe 楷体 Std R" pitchFamily="18" charset="-128"/>
                </a:rPr>
                <a:t>的公司資料</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237745" cy="467688"/>
            <a:chOff x="603602" y="1261102"/>
            <a:chExt cx="2237745"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1838965"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比對及渲染</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4326826" cy="584775"/>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比對喜用神</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水</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金</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土</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比對股票代號</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2453...</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p:txBody>
      </p:sp>
      <p:sp>
        <p:nvSpPr>
          <p:cNvPr id="46" name="文字方塊 45"/>
          <p:cNvSpPr txBox="1"/>
          <p:nvPr/>
        </p:nvSpPr>
        <p:spPr>
          <a:xfrm>
            <a:off x="7757156" y="3341503"/>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815882"/>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雲端資料庫的使用者和公司資料</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喜用神</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為關聯鍵</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及公司資料和</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累季</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股票代號</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為關聯鍵</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匯入公司相關資料並渲染至網頁。</a:t>
            </a:r>
            <a:endParaRPr lang="en-US" altLang="zh-TW" sz="1600" dirty="0">
              <a:latin typeface="Adobe 楷体 Std R" pitchFamily="18" charset="-128"/>
              <a:ea typeface="Adobe 楷体 Std R" pitchFamily="18" charset="-128"/>
            </a:endParaRPr>
          </a:p>
        </p:txBody>
      </p:sp>
      <p:sp>
        <p:nvSpPr>
          <p:cNvPr id="37" name="矩形 36"/>
          <p:cNvSpPr/>
          <p:nvPr/>
        </p:nvSpPr>
        <p:spPr>
          <a:xfrm>
            <a:off x="3429132" y="3554240"/>
            <a:ext cx="2655036" cy="457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644008" y="3341504"/>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411883" y="3522871"/>
            <a:ext cx="987771"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喜用神比對</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2023304" y="3532984"/>
            <a:ext cx="1141659"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股票代號比對</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355396" y="3556606"/>
            <a:ext cx="2655036" cy="455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172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539552" y="483518"/>
            <a:ext cx="8226660" cy="830997"/>
            <a:chOff x="539552" y="483518"/>
            <a:chExt cx="8226660" cy="830997"/>
          </a:xfrm>
        </p:grpSpPr>
        <p:pic>
          <p:nvPicPr>
            <p:cNvPr id="11"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483518"/>
              <a:ext cx="576064" cy="830997"/>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十一</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使用者透過</a:t>
              </a:r>
              <a:r>
                <a:rPr lang="en-US" altLang="zh-TW" sz="2800" b="1" dirty="0">
                  <a:solidFill>
                    <a:srgbClr val="0000CC"/>
                  </a:solidFill>
                  <a:latin typeface="Adobe 楷体 Std R" pitchFamily="18" charset="-128"/>
                  <a:ea typeface="Adobe 楷体 Std R" pitchFamily="18" charset="-128"/>
                </a:rPr>
                <a:t>Firebase</a:t>
              </a:r>
              <a:r>
                <a:rPr lang="zh-TW" altLang="en-US" sz="2800" b="1" dirty="0">
                  <a:latin typeface="Adobe 楷体 Std R" pitchFamily="18" charset="-128"/>
                  <a:ea typeface="Adobe 楷体 Std R" pitchFamily="18" charset="-128"/>
                </a:rPr>
                <a:t>登出及確認規則</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237745" cy="467688"/>
            <a:chOff x="603602" y="1261102"/>
            <a:chExt cx="2237745"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1838965"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比對及渲染</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5918608" cy="584775"/>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使用者登出</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登出。</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確認規則</a:t>
            </a:r>
            <a:r>
              <a:rPr lang="en-US" altLang="zh-TW" sz="1600" dirty="0">
                <a:latin typeface="Adobe 楷体 Std R" pitchFamily="18" charset="-128"/>
                <a:ea typeface="Adobe 楷体 Std R" pitchFamily="18" charset="-128"/>
              </a:rPr>
              <a:t>: </a:t>
            </a:r>
            <a:r>
              <a:rPr lang="zh-TW" altLang="en-US" sz="1600" kern="0" dirty="0">
                <a:solidFill>
                  <a:sysClr val="windowText" lastClr="000000"/>
                </a:solidFill>
                <a:latin typeface="Adobe 楷体 Std R" pitchFamily="18" charset="-128"/>
                <a:ea typeface="Adobe 楷体 Std R" pitchFamily="18" charset="-128"/>
              </a:rPr>
              <a:t>限年滿六個月</a:t>
            </a:r>
            <a:r>
              <a:rPr lang="en-US" altLang="zh-TW" sz="1600" kern="0" dirty="0">
                <a:solidFill>
                  <a:sysClr val="windowText" lastClr="000000"/>
                </a:solidFill>
                <a:latin typeface="Adobe 楷体 Std R" pitchFamily="18" charset="-128"/>
                <a:ea typeface="Adobe 楷体 Std R" pitchFamily="18" charset="-128"/>
              </a:rPr>
              <a:t>-54</a:t>
            </a:r>
            <a:r>
              <a:rPr lang="zh-TW" altLang="en-US" sz="1600" kern="0" dirty="0">
                <a:solidFill>
                  <a:sysClr val="windowText" lastClr="000000"/>
                </a:solidFill>
                <a:latin typeface="Adobe 楷体 Std R" pitchFamily="18" charset="-128"/>
                <a:ea typeface="Adobe 楷体 Std R" pitchFamily="18" charset="-128"/>
              </a:rPr>
              <a:t>歲使用</a:t>
            </a:r>
            <a:r>
              <a:rPr lang="en-US" altLang="zh-TW" sz="1600" kern="0" dirty="0">
                <a:solidFill>
                  <a:sysClr val="windowText" lastClr="000000"/>
                </a:solidFill>
                <a:latin typeface="Adobe 楷体 Std R" pitchFamily="18" charset="-128"/>
                <a:ea typeface="Adobe 楷体 Std R" pitchFamily="18" charset="-128"/>
              </a:rPr>
              <a:t>,</a:t>
            </a:r>
            <a:r>
              <a:rPr lang="zh-TW" altLang="en-US" sz="1600" kern="0" dirty="0">
                <a:solidFill>
                  <a:sysClr val="windowText" lastClr="000000"/>
                </a:solidFill>
                <a:latin typeface="Adobe 楷体 Std R" pitchFamily="18" charset="-128"/>
                <a:ea typeface="Adobe 楷体 Std R" pitchFamily="18" charset="-128"/>
              </a:rPr>
              <a:t>非區間範圍可能查無資料</a:t>
            </a:r>
            <a:endParaRPr lang="en-US" altLang="zh-TW" sz="1600" kern="0" dirty="0">
              <a:solidFill>
                <a:sysClr val="windowText" lastClr="000000"/>
              </a:solidFill>
              <a:latin typeface="Adobe 楷体 Std R" pitchFamily="18" charset="-128"/>
              <a:ea typeface="Adobe 楷体 Std R" pitchFamily="18" charset="-128"/>
            </a:endParaRPr>
          </a:p>
        </p:txBody>
      </p:sp>
      <p:sp>
        <p:nvSpPr>
          <p:cNvPr id="46" name="文字方塊 45"/>
          <p:cNvSpPr txBox="1"/>
          <p:nvPr/>
        </p:nvSpPr>
        <p:spPr>
          <a:xfrm>
            <a:off x="7548680" y="2911393"/>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830997"/>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API</a:t>
            </a:r>
            <a:r>
              <a:rPr lang="zh-TW" altLang="en-US" sz="1600" dirty="0">
                <a:latin typeface="Adobe 楷体 Std R" pitchFamily="18" charset="-128"/>
                <a:ea typeface="Adobe 楷体 Std R" pitchFamily="18" charset="-128"/>
              </a:rPr>
              <a:t>設計</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讓使用者登入及確認規則等動作。</a:t>
            </a:r>
            <a:endParaRPr lang="en-US" altLang="zh-TW" sz="1600" dirty="0">
              <a:latin typeface="Adobe 楷体 Std R" pitchFamily="18" charset="-128"/>
              <a:ea typeface="Adobe 楷体 Std R" pitchFamily="18" charset="-128"/>
            </a:endParaRPr>
          </a:p>
        </p:txBody>
      </p:sp>
      <p:sp>
        <p:nvSpPr>
          <p:cNvPr id="37" name="矩形 36"/>
          <p:cNvSpPr/>
          <p:nvPr/>
        </p:nvSpPr>
        <p:spPr>
          <a:xfrm>
            <a:off x="4010025" y="2886075"/>
            <a:ext cx="1643063" cy="14793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644008" y="2582614"/>
            <a:ext cx="26321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endParaRPr lang="zh-TW" altLang="en-US" sz="1200" dirty="0">
              <a:solidFill>
                <a:srgbClr val="FF0000"/>
              </a:solidFill>
              <a:latin typeface="Adobe 楷体 Std R" pitchFamily="18" charset="-128"/>
              <a:ea typeface="Adobe 楷体 Std R" pitchFamily="18" charset="-128"/>
            </a:endParaRPr>
          </a:p>
        </p:txBody>
      </p:sp>
      <p:sp>
        <p:nvSpPr>
          <p:cNvPr id="41" name="文字方塊 40"/>
          <p:cNvSpPr txBox="1"/>
          <p:nvPr/>
        </p:nvSpPr>
        <p:spPr>
          <a:xfrm>
            <a:off x="583581" y="2643758"/>
            <a:ext cx="526106"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登出</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43" name="文字方塊 42"/>
          <p:cNvSpPr txBox="1"/>
          <p:nvPr/>
        </p:nvSpPr>
        <p:spPr>
          <a:xfrm>
            <a:off x="2195002" y="2653871"/>
            <a:ext cx="833883"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確認規則</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矩形 34"/>
          <p:cNvSpPr/>
          <p:nvPr/>
        </p:nvSpPr>
        <p:spPr>
          <a:xfrm>
            <a:off x="6477000" y="3263571"/>
            <a:ext cx="2414588" cy="784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1DC3E662-FFA8-64A0-04C5-651CCF13A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3279545"/>
            <a:ext cx="2343757" cy="748339"/>
          </a:xfrm>
          <a:prstGeom prst="rect">
            <a:avLst/>
          </a:prstGeom>
        </p:spPr>
      </p:pic>
      <p:pic>
        <p:nvPicPr>
          <p:cNvPr id="5" name="圖片 4">
            <a:extLst>
              <a:ext uri="{FF2B5EF4-FFF2-40B4-BE49-F238E27FC236}">
                <a16:creationId xmlns:a16="http://schemas.microsoft.com/office/drawing/2014/main" id="{E2933C08-3B20-E2DF-C61E-89458C953A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028" y="2901310"/>
            <a:ext cx="1600143" cy="1457831"/>
          </a:xfrm>
          <a:prstGeom prst="rect">
            <a:avLst/>
          </a:prstGeom>
        </p:spPr>
      </p:pic>
    </p:spTree>
    <p:extLst>
      <p:ext uri="{BB962C8B-B14F-4D97-AF65-F5344CB8AC3E}">
        <p14:creationId xmlns:p14="http://schemas.microsoft.com/office/powerpoint/2010/main" val="84684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實際操作頁面</a:t>
            </a:r>
            <a:endParaRPr lang="zh-CN" altLang="en-US" sz="4000" b="1" dirty="0">
              <a:latin typeface="Adobe 楷体 Std R" pitchFamily="18" charset="-128"/>
              <a:ea typeface="Adobe 楷体 Std R" pitchFamily="18" charset="-128"/>
            </a:endParaRPr>
          </a:p>
        </p:txBody>
      </p:sp>
      <p:pic>
        <p:nvPicPr>
          <p:cNvPr id="5" name="圖片 4">
            <a:extLst>
              <a:ext uri="{FF2B5EF4-FFF2-40B4-BE49-F238E27FC236}">
                <a16:creationId xmlns:a16="http://schemas.microsoft.com/office/drawing/2014/main" id="{EE6297F2-9EBD-B261-B5A6-205CC00314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1059582"/>
            <a:ext cx="1642557" cy="1496473"/>
          </a:xfrm>
          <a:prstGeom prst="rect">
            <a:avLst/>
          </a:prstGeom>
        </p:spPr>
      </p:pic>
      <p:pic>
        <p:nvPicPr>
          <p:cNvPr id="9" name="圖片 8">
            <a:extLst>
              <a:ext uri="{FF2B5EF4-FFF2-40B4-BE49-F238E27FC236}">
                <a16:creationId xmlns:a16="http://schemas.microsoft.com/office/drawing/2014/main" id="{EB6A2E23-213F-FF18-0507-F4119D602A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2788" y="1061690"/>
            <a:ext cx="2085156" cy="2746304"/>
          </a:xfrm>
          <a:prstGeom prst="rect">
            <a:avLst/>
          </a:prstGeom>
        </p:spPr>
      </p:pic>
      <p:pic>
        <p:nvPicPr>
          <p:cNvPr id="11" name="圖片 10">
            <a:extLst>
              <a:ext uri="{FF2B5EF4-FFF2-40B4-BE49-F238E27FC236}">
                <a16:creationId xmlns:a16="http://schemas.microsoft.com/office/drawing/2014/main" id="{411528B2-4C56-BFA8-F620-5BCA4D9261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4494" y="1962262"/>
            <a:ext cx="3983524" cy="2990785"/>
          </a:xfrm>
          <a:prstGeom prst="rect">
            <a:avLst/>
          </a:prstGeom>
        </p:spPr>
      </p:pic>
      <p:pic>
        <p:nvPicPr>
          <p:cNvPr id="13" name="圖片 12">
            <a:extLst>
              <a:ext uri="{FF2B5EF4-FFF2-40B4-BE49-F238E27FC236}">
                <a16:creationId xmlns:a16="http://schemas.microsoft.com/office/drawing/2014/main" id="{0C15E419-B99B-F43D-A389-A908390F19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2892" y="1059765"/>
            <a:ext cx="2778780" cy="693539"/>
          </a:xfrm>
          <a:prstGeom prst="rect">
            <a:avLst/>
          </a:prstGeom>
        </p:spPr>
      </p:pic>
      <p:sp>
        <p:nvSpPr>
          <p:cNvPr id="19" name="矩形 18">
            <a:extLst>
              <a:ext uri="{FF2B5EF4-FFF2-40B4-BE49-F238E27FC236}">
                <a16:creationId xmlns:a16="http://schemas.microsoft.com/office/drawing/2014/main" id="{A93250C8-E958-F40D-FC86-58D166C7AC71}"/>
              </a:ext>
            </a:extLst>
          </p:cNvPr>
          <p:cNvSpPr/>
          <p:nvPr/>
        </p:nvSpPr>
        <p:spPr>
          <a:xfrm>
            <a:off x="1007604" y="2283718"/>
            <a:ext cx="64807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C50CDFA9-52BF-76C4-B4DE-19FBAAEC3D6E}"/>
              </a:ext>
            </a:extLst>
          </p:cNvPr>
          <p:cNvSpPr txBox="1"/>
          <p:nvPr/>
        </p:nvSpPr>
        <p:spPr>
          <a:xfrm>
            <a:off x="1236141" y="2006719"/>
            <a:ext cx="552009" cy="276999"/>
          </a:xfrm>
          <a:prstGeom prst="rect">
            <a:avLst/>
          </a:prstGeom>
          <a:noFill/>
        </p:spPr>
        <p:txBody>
          <a:bodyPr wrap="square">
            <a:spAutoFit/>
          </a:bodyPr>
          <a:lstStyle/>
          <a:p>
            <a:r>
              <a:rPr lang="zh-TW" altLang="en-US" sz="1200" dirty="0">
                <a:solidFill>
                  <a:srgbClr val="FF0000"/>
                </a:solidFill>
                <a:latin typeface="Adobe 楷体 Std R" pitchFamily="18" charset="-128"/>
                <a:ea typeface="Adobe 楷体 Std R" pitchFamily="18" charset="-128"/>
              </a:rPr>
              <a:t>註冊</a:t>
            </a:r>
            <a:endParaRPr lang="zh-TW" altLang="en-US" sz="1200" dirty="0">
              <a:solidFill>
                <a:srgbClr val="FF0000"/>
              </a:solidFill>
            </a:endParaRPr>
          </a:p>
        </p:txBody>
      </p:sp>
      <p:cxnSp>
        <p:nvCxnSpPr>
          <p:cNvPr id="27" name="直線單箭頭接點 26">
            <a:extLst>
              <a:ext uri="{FF2B5EF4-FFF2-40B4-BE49-F238E27FC236}">
                <a16:creationId xmlns:a16="http://schemas.microsoft.com/office/drawing/2014/main" id="{9262D403-1849-3F0F-DD37-3FEA42F06ED7}"/>
              </a:ext>
            </a:extLst>
          </p:cNvPr>
          <p:cNvCxnSpPr>
            <a:stCxn id="19" idx="3"/>
          </p:cNvCxnSpPr>
          <p:nvPr/>
        </p:nvCxnSpPr>
        <p:spPr>
          <a:xfrm flipV="1">
            <a:off x="1655676" y="1915829"/>
            <a:ext cx="324036" cy="4759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 name="直線單箭頭接點 27">
            <a:extLst>
              <a:ext uri="{FF2B5EF4-FFF2-40B4-BE49-F238E27FC236}">
                <a16:creationId xmlns:a16="http://schemas.microsoft.com/office/drawing/2014/main" id="{6ADC679D-E577-BE5C-2926-128B86445B73}"/>
              </a:ext>
            </a:extLst>
          </p:cNvPr>
          <p:cNvCxnSpPr/>
          <p:nvPr/>
        </p:nvCxnSpPr>
        <p:spPr>
          <a:xfrm flipV="1">
            <a:off x="4067944" y="1619833"/>
            <a:ext cx="324036" cy="4759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0" name="直線單箭頭接點 29">
            <a:extLst>
              <a:ext uri="{FF2B5EF4-FFF2-40B4-BE49-F238E27FC236}">
                <a16:creationId xmlns:a16="http://schemas.microsoft.com/office/drawing/2014/main" id="{445BD83D-D358-AFEA-925C-B646962183D6}"/>
              </a:ext>
            </a:extLst>
          </p:cNvPr>
          <p:cNvCxnSpPr/>
          <p:nvPr/>
        </p:nvCxnSpPr>
        <p:spPr>
          <a:xfrm>
            <a:off x="6444208" y="1619833"/>
            <a:ext cx="432048" cy="63046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1" name="文字方塊 30">
            <a:extLst>
              <a:ext uri="{FF2B5EF4-FFF2-40B4-BE49-F238E27FC236}">
                <a16:creationId xmlns:a16="http://schemas.microsoft.com/office/drawing/2014/main" id="{8CE810E1-A53D-A6EC-DBDD-2EB00C93E3D7}"/>
              </a:ext>
            </a:extLst>
          </p:cNvPr>
          <p:cNvSpPr txBox="1"/>
          <p:nvPr/>
        </p:nvSpPr>
        <p:spPr>
          <a:xfrm>
            <a:off x="837754" y="726270"/>
            <a:ext cx="987771"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尚未有帳號</a:t>
            </a:r>
          </a:p>
        </p:txBody>
      </p:sp>
    </p:spTree>
    <p:extLst>
      <p:ext uri="{BB962C8B-B14F-4D97-AF65-F5344CB8AC3E}">
        <p14:creationId xmlns:p14="http://schemas.microsoft.com/office/powerpoint/2010/main" val="373156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實際操作頁面</a:t>
            </a:r>
            <a:endParaRPr lang="zh-CN" altLang="en-US" sz="4000" b="1" dirty="0">
              <a:latin typeface="Adobe 楷体 Std R" pitchFamily="18" charset="-128"/>
              <a:ea typeface="Adobe 楷体 Std R" pitchFamily="18" charset="-128"/>
            </a:endParaRPr>
          </a:p>
        </p:txBody>
      </p:sp>
      <p:pic>
        <p:nvPicPr>
          <p:cNvPr id="5" name="圖片 4">
            <a:extLst>
              <a:ext uri="{FF2B5EF4-FFF2-40B4-BE49-F238E27FC236}">
                <a16:creationId xmlns:a16="http://schemas.microsoft.com/office/drawing/2014/main" id="{EE6297F2-9EBD-B261-B5A6-205CC00314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59" y="727856"/>
            <a:ext cx="1942195" cy="1769462"/>
          </a:xfrm>
          <a:prstGeom prst="rect">
            <a:avLst/>
          </a:prstGeom>
        </p:spPr>
      </p:pic>
      <p:pic>
        <p:nvPicPr>
          <p:cNvPr id="6" name="圖片 5">
            <a:extLst>
              <a:ext uri="{FF2B5EF4-FFF2-40B4-BE49-F238E27FC236}">
                <a16:creationId xmlns:a16="http://schemas.microsoft.com/office/drawing/2014/main" id="{94280A25-1AFF-FFDB-6120-851BFE592E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46182"/>
            <a:ext cx="9144000" cy="2516566"/>
          </a:xfrm>
          <a:prstGeom prst="rect">
            <a:avLst/>
          </a:prstGeom>
        </p:spPr>
      </p:pic>
      <p:pic>
        <p:nvPicPr>
          <p:cNvPr id="10" name="圖片 9">
            <a:extLst>
              <a:ext uri="{FF2B5EF4-FFF2-40B4-BE49-F238E27FC236}">
                <a16:creationId xmlns:a16="http://schemas.microsoft.com/office/drawing/2014/main" id="{73BCA967-6BF9-DF81-CC2A-08B59B7A0955}"/>
              </a:ext>
            </a:extLst>
          </p:cNvPr>
          <p:cNvPicPr>
            <a:picLocks noChangeAspect="1"/>
          </p:cNvPicPr>
          <p:nvPr/>
        </p:nvPicPr>
        <p:blipFill rotWithShape="1">
          <a:blip r:embed="rId6">
            <a:extLst>
              <a:ext uri="{28A0092B-C50C-407E-A947-70E740481C1C}">
                <a14:useLocalDpi xmlns:a14="http://schemas.microsoft.com/office/drawing/2010/main" val="0"/>
              </a:ext>
            </a:extLst>
          </a:blip>
          <a:srcRect b="17647"/>
          <a:stretch/>
        </p:blipFill>
        <p:spPr>
          <a:xfrm>
            <a:off x="2170840" y="1199577"/>
            <a:ext cx="1105054" cy="400107"/>
          </a:xfrm>
          <a:prstGeom prst="rect">
            <a:avLst/>
          </a:prstGeom>
        </p:spPr>
      </p:pic>
      <p:pic>
        <p:nvPicPr>
          <p:cNvPr id="14" name="圖片 13">
            <a:extLst>
              <a:ext uri="{FF2B5EF4-FFF2-40B4-BE49-F238E27FC236}">
                <a16:creationId xmlns:a16="http://schemas.microsoft.com/office/drawing/2014/main" id="{63CC33C8-9A87-0E09-70C4-A878FF025D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5371" y="1205790"/>
            <a:ext cx="952633" cy="381053"/>
          </a:xfrm>
          <a:prstGeom prst="rect">
            <a:avLst/>
          </a:prstGeom>
        </p:spPr>
      </p:pic>
      <p:pic>
        <p:nvPicPr>
          <p:cNvPr id="17" name="圖片 16">
            <a:extLst>
              <a:ext uri="{FF2B5EF4-FFF2-40B4-BE49-F238E27FC236}">
                <a16:creationId xmlns:a16="http://schemas.microsoft.com/office/drawing/2014/main" id="{B8F42815-F15B-2FC6-7F39-20496EAB2B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5512" y="1185290"/>
            <a:ext cx="924054" cy="400106"/>
          </a:xfrm>
          <a:prstGeom prst="rect">
            <a:avLst/>
          </a:prstGeom>
        </p:spPr>
      </p:pic>
      <p:pic>
        <p:nvPicPr>
          <p:cNvPr id="19" name="圖片 18">
            <a:extLst>
              <a:ext uri="{FF2B5EF4-FFF2-40B4-BE49-F238E27FC236}">
                <a16:creationId xmlns:a16="http://schemas.microsoft.com/office/drawing/2014/main" id="{74DE510B-C81D-60B4-BD14-8E40E842A7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3402" y="1195391"/>
            <a:ext cx="952633" cy="381053"/>
          </a:xfrm>
          <a:prstGeom prst="rect">
            <a:avLst/>
          </a:prstGeom>
        </p:spPr>
      </p:pic>
      <p:pic>
        <p:nvPicPr>
          <p:cNvPr id="21" name="圖片 20">
            <a:extLst>
              <a:ext uri="{FF2B5EF4-FFF2-40B4-BE49-F238E27FC236}">
                <a16:creationId xmlns:a16="http://schemas.microsoft.com/office/drawing/2014/main" id="{45BB90F9-DA97-5E9F-6CA1-EC49660B40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6256" y="1185290"/>
            <a:ext cx="781159" cy="400106"/>
          </a:xfrm>
          <a:prstGeom prst="rect">
            <a:avLst/>
          </a:prstGeom>
        </p:spPr>
      </p:pic>
      <p:sp>
        <p:nvSpPr>
          <p:cNvPr id="22" name="文字方塊 21">
            <a:extLst>
              <a:ext uri="{FF2B5EF4-FFF2-40B4-BE49-F238E27FC236}">
                <a16:creationId xmlns:a16="http://schemas.microsoft.com/office/drawing/2014/main" id="{D88377D0-C3AB-D83B-DB3A-22AF3E01511E}"/>
              </a:ext>
            </a:extLst>
          </p:cNvPr>
          <p:cNvSpPr txBox="1"/>
          <p:nvPr/>
        </p:nvSpPr>
        <p:spPr>
          <a:xfrm>
            <a:off x="654859" y="1578785"/>
            <a:ext cx="490289" cy="276999"/>
          </a:xfrm>
          <a:prstGeom prst="rect">
            <a:avLst/>
          </a:prstGeom>
          <a:noFill/>
        </p:spPr>
        <p:txBody>
          <a:bodyPr wrap="square">
            <a:spAutoFit/>
          </a:bodyPr>
          <a:lstStyle/>
          <a:p>
            <a:r>
              <a:rPr lang="zh-TW" altLang="en-US" sz="1200" dirty="0">
                <a:solidFill>
                  <a:srgbClr val="FF0000"/>
                </a:solidFill>
                <a:latin typeface="Adobe 楷体 Std R" pitchFamily="18" charset="-128"/>
                <a:ea typeface="Adobe 楷体 Std R" pitchFamily="18" charset="-128"/>
              </a:rPr>
              <a:t>登入</a:t>
            </a:r>
            <a:endParaRPr lang="zh-TW" altLang="en-US" sz="1200" dirty="0">
              <a:solidFill>
                <a:srgbClr val="FF0000"/>
              </a:solidFill>
            </a:endParaRPr>
          </a:p>
        </p:txBody>
      </p:sp>
      <p:sp>
        <p:nvSpPr>
          <p:cNvPr id="23" name="矩形 22">
            <a:extLst>
              <a:ext uri="{FF2B5EF4-FFF2-40B4-BE49-F238E27FC236}">
                <a16:creationId xmlns:a16="http://schemas.microsoft.com/office/drawing/2014/main" id="{32F8CC51-8B25-FBC6-4E75-F53FCDC401EA}"/>
              </a:ext>
            </a:extLst>
          </p:cNvPr>
          <p:cNvSpPr/>
          <p:nvPr/>
        </p:nvSpPr>
        <p:spPr>
          <a:xfrm>
            <a:off x="58843" y="1609273"/>
            <a:ext cx="64807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105B56F7-8C76-A18A-18CD-34ACA79A05B6}"/>
              </a:ext>
            </a:extLst>
          </p:cNvPr>
          <p:cNvSpPr txBox="1"/>
          <p:nvPr/>
        </p:nvSpPr>
        <p:spPr>
          <a:xfrm>
            <a:off x="897388" y="368316"/>
            <a:ext cx="800219"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已有帳號</a:t>
            </a:r>
          </a:p>
        </p:txBody>
      </p:sp>
      <p:cxnSp>
        <p:nvCxnSpPr>
          <p:cNvPr id="26" name="直線單箭頭接點 25">
            <a:extLst>
              <a:ext uri="{FF2B5EF4-FFF2-40B4-BE49-F238E27FC236}">
                <a16:creationId xmlns:a16="http://schemas.microsoft.com/office/drawing/2014/main" id="{2805D25B-F17F-E60B-0CDC-01807F5ADCF6}"/>
              </a:ext>
            </a:extLst>
          </p:cNvPr>
          <p:cNvCxnSpPr/>
          <p:nvPr/>
        </p:nvCxnSpPr>
        <p:spPr>
          <a:xfrm>
            <a:off x="611560" y="2355726"/>
            <a:ext cx="504056" cy="7200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7" name="矩形 26">
            <a:extLst>
              <a:ext uri="{FF2B5EF4-FFF2-40B4-BE49-F238E27FC236}">
                <a16:creationId xmlns:a16="http://schemas.microsoft.com/office/drawing/2014/main" id="{3F88FC75-BD4B-61D0-DB3E-634D5B63E99D}"/>
              </a:ext>
            </a:extLst>
          </p:cNvPr>
          <p:cNvSpPr/>
          <p:nvPr/>
        </p:nvSpPr>
        <p:spPr>
          <a:xfrm>
            <a:off x="0" y="2646182"/>
            <a:ext cx="9144000" cy="18750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右 27">
            <a:extLst>
              <a:ext uri="{FF2B5EF4-FFF2-40B4-BE49-F238E27FC236}">
                <a16:creationId xmlns:a16="http://schemas.microsoft.com/office/drawing/2014/main" id="{B3613609-CD72-238C-F2EF-B4B79FEB9EA9}"/>
              </a:ext>
            </a:extLst>
          </p:cNvPr>
          <p:cNvSpPr/>
          <p:nvPr/>
        </p:nvSpPr>
        <p:spPr>
          <a:xfrm rot="18742248">
            <a:off x="3419872" y="1877067"/>
            <a:ext cx="504056" cy="620251"/>
          </a:xfrm>
          <a:prstGeom prst="rightArrow">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506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I:\我的模板\中国风模板\中国风模板05\宽版\页面2\切片\屋檐.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0" y="2232952"/>
            <a:ext cx="5592612" cy="2910548"/>
          </a:xfrm>
          <a:prstGeom prst="rect">
            <a:avLst/>
          </a:prstGeom>
          <a:noFill/>
        </p:spPr>
      </p:pic>
      <p:grpSp>
        <p:nvGrpSpPr>
          <p:cNvPr id="9" name="组合 8"/>
          <p:cNvGrpSpPr/>
          <p:nvPr/>
        </p:nvGrpSpPr>
        <p:grpSpPr>
          <a:xfrm>
            <a:off x="755576" y="713958"/>
            <a:ext cx="6228692" cy="705664"/>
            <a:chOff x="1367644" y="699543"/>
            <a:chExt cx="6228692" cy="705664"/>
          </a:xfrm>
        </p:grpSpPr>
        <p:grpSp>
          <p:nvGrpSpPr>
            <p:cNvPr id="8" name="组合 7"/>
            <p:cNvGrpSpPr/>
            <p:nvPr/>
          </p:nvGrpSpPr>
          <p:grpSpPr>
            <a:xfrm>
              <a:off x="1367644" y="699543"/>
              <a:ext cx="684076" cy="705664"/>
              <a:chOff x="1367644" y="699543"/>
              <a:chExt cx="684076" cy="705664"/>
            </a:xfrm>
          </p:grpSpPr>
          <p:pic>
            <p:nvPicPr>
              <p:cNvPr id="4" name="图片 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6" name="TextBox 5"/>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一</a:t>
                </a:r>
              </a:p>
            </p:txBody>
          </p:sp>
        </p:grpSp>
        <p:sp>
          <p:nvSpPr>
            <p:cNvPr id="7" name="TextBox 6"/>
            <p:cNvSpPr txBox="1"/>
            <p:nvPr/>
          </p:nvSpPr>
          <p:spPr>
            <a:xfrm>
              <a:off x="2267744" y="771550"/>
              <a:ext cx="5328592"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前言</a:t>
              </a:r>
              <a:r>
                <a:rPr lang="en-US" altLang="zh-TW" sz="2800" b="1" dirty="0">
                  <a:latin typeface="Adobe 楷体 Std R" pitchFamily="18" charset="-128"/>
                  <a:ea typeface="Adobe 楷体 Std R" pitchFamily="18" charset="-128"/>
                </a:rPr>
                <a:t>(</a:t>
              </a:r>
              <a:r>
                <a:rPr lang="zh-TW" altLang="en-US" sz="2800" b="1" dirty="0">
                  <a:latin typeface="Adobe 楷体 Std R" pitchFamily="18" charset="-128"/>
                  <a:ea typeface="Adobe 楷体 Std R" pitchFamily="18" charset="-128"/>
                </a:rPr>
                <a:t>製作動機 </a:t>
              </a:r>
              <a:r>
                <a:rPr lang="en-US" altLang="zh-TW" sz="2800" b="1" dirty="0">
                  <a:latin typeface="Adobe 楷体 Std R" pitchFamily="18" charset="-128"/>
                  <a:ea typeface="Adobe 楷体 Std R" pitchFamily="18" charset="-128"/>
                </a:rPr>
                <a:t>&amp; </a:t>
              </a:r>
              <a:r>
                <a:rPr lang="zh-TW" altLang="en-US" sz="2800" b="1" dirty="0">
                  <a:latin typeface="Adobe 楷体 Std R" pitchFamily="18" charset="-128"/>
                  <a:ea typeface="Adobe 楷体 Std R" pitchFamily="18" charset="-128"/>
                </a:rPr>
                <a:t>目標</a:t>
              </a:r>
              <a:r>
                <a:rPr lang="en-US" altLang="zh-TW" sz="2800" b="1" dirty="0">
                  <a:latin typeface="Adobe 楷体 Std R" pitchFamily="18" charset="-128"/>
                  <a:ea typeface="Adobe 楷体 Std R" pitchFamily="18" charset="-128"/>
                </a:rPr>
                <a:t>)</a:t>
              </a:r>
              <a:endParaRPr lang="zh-CN" altLang="en-US" sz="2800" b="1" dirty="0">
                <a:latin typeface="Adobe 楷体 Std R" pitchFamily="18" charset="-128"/>
                <a:ea typeface="Adobe 楷体 Std R" pitchFamily="18" charset="-128"/>
              </a:endParaRPr>
            </a:p>
          </p:txBody>
        </p:sp>
      </p:grpSp>
      <p:grpSp>
        <p:nvGrpSpPr>
          <p:cNvPr id="10" name="组合 9"/>
          <p:cNvGrpSpPr/>
          <p:nvPr/>
        </p:nvGrpSpPr>
        <p:grpSpPr>
          <a:xfrm>
            <a:off x="755576" y="1506046"/>
            <a:ext cx="6228692" cy="705664"/>
            <a:chOff x="1367644" y="699543"/>
            <a:chExt cx="6228692" cy="705664"/>
          </a:xfrm>
        </p:grpSpPr>
        <p:grpSp>
          <p:nvGrpSpPr>
            <p:cNvPr id="11" name="组合 10"/>
            <p:cNvGrpSpPr/>
            <p:nvPr/>
          </p:nvGrpSpPr>
          <p:grpSpPr>
            <a:xfrm>
              <a:off x="1367644" y="699543"/>
              <a:ext cx="684076" cy="705664"/>
              <a:chOff x="1367644" y="699543"/>
              <a:chExt cx="684076" cy="705664"/>
            </a:xfrm>
          </p:grpSpPr>
          <p:pic>
            <p:nvPicPr>
              <p:cNvPr id="13" name="图片 1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14" name="TextBox 13"/>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二</a:t>
                </a:r>
              </a:p>
            </p:txBody>
          </p:sp>
        </p:grpSp>
        <p:sp>
          <p:nvSpPr>
            <p:cNvPr id="12" name="TextBox 11"/>
            <p:cNvSpPr txBox="1"/>
            <p:nvPr/>
          </p:nvSpPr>
          <p:spPr>
            <a:xfrm>
              <a:off x="226774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系統架構圖</a:t>
              </a:r>
              <a:endParaRPr lang="en-US" altLang="zh-TW" b="1" dirty="0"/>
            </a:p>
          </p:txBody>
        </p:sp>
      </p:grpSp>
      <p:grpSp>
        <p:nvGrpSpPr>
          <p:cNvPr id="15" name="组合 14"/>
          <p:cNvGrpSpPr/>
          <p:nvPr/>
        </p:nvGrpSpPr>
        <p:grpSpPr>
          <a:xfrm>
            <a:off x="755576" y="2283718"/>
            <a:ext cx="6228692" cy="705664"/>
            <a:chOff x="1367644" y="699543"/>
            <a:chExt cx="6228692" cy="705664"/>
          </a:xfrm>
        </p:grpSpPr>
        <p:grpSp>
          <p:nvGrpSpPr>
            <p:cNvPr id="16" name="组合 15"/>
            <p:cNvGrpSpPr/>
            <p:nvPr/>
          </p:nvGrpSpPr>
          <p:grpSpPr>
            <a:xfrm>
              <a:off x="1367644" y="699543"/>
              <a:ext cx="684076" cy="705664"/>
              <a:chOff x="1367644" y="699543"/>
              <a:chExt cx="684076" cy="705664"/>
            </a:xfrm>
          </p:grpSpPr>
          <p:pic>
            <p:nvPicPr>
              <p:cNvPr id="18" name="图片 1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19" name="TextBox 18"/>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三</a:t>
                </a:r>
              </a:p>
            </p:txBody>
          </p:sp>
        </p:grpSp>
        <p:sp>
          <p:nvSpPr>
            <p:cNvPr id="17" name="TextBox 16"/>
            <p:cNvSpPr txBox="1"/>
            <p:nvPr/>
          </p:nvSpPr>
          <p:spPr>
            <a:xfrm>
              <a:off x="226774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系統流程</a:t>
              </a:r>
              <a:endParaRPr lang="en-US" altLang="zh-TW" b="1" dirty="0"/>
            </a:p>
          </p:txBody>
        </p:sp>
      </p:grpSp>
      <p:grpSp>
        <p:nvGrpSpPr>
          <p:cNvPr id="20" name="组合 19"/>
          <p:cNvGrpSpPr/>
          <p:nvPr/>
        </p:nvGrpSpPr>
        <p:grpSpPr>
          <a:xfrm>
            <a:off x="4175956" y="2298134"/>
            <a:ext cx="6228692" cy="705664"/>
            <a:chOff x="1367644" y="699543"/>
            <a:chExt cx="6228692" cy="705664"/>
          </a:xfrm>
        </p:grpSpPr>
        <p:grpSp>
          <p:nvGrpSpPr>
            <p:cNvPr id="21" name="组合 20"/>
            <p:cNvGrpSpPr/>
            <p:nvPr/>
          </p:nvGrpSpPr>
          <p:grpSpPr>
            <a:xfrm>
              <a:off x="1367644" y="699543"/>
              <a:ext cx="684076" cy="705664"/>
              <a:chOff x="1367644" y="699543"/>
              <a:chExt cx="684076" cy="705664"/>
            </a:xfrm>
          </p:grpSpPr>
          <p:pic>
            <p:nvPicPr>
              <p:cNvPr id="23" name="图片 2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24"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七</a:t>
                </a:r>
                <a:endParaRPr lang="zh-CN" altLang="en-US" sz="2400" dirty="0">
                  <a:solidFill>
                    <a:schemeClr val="bg1"/>
                  </a:solidFill>
                  <a:latin typeface="华文隶书" pitchFamily="2" charset="-122"/>
                  <a:ea typeface="华文隶书" pitchFamily="2" charset="-122"/>
                </a:endParaRPr>
              </a:p>
            </p:txBody>
          </p:sp>
        </p:grpSp>
        <p:sp>
          <p:nvSpPr>
            <p:cNvPr id="22" name="TextBox 21"/>
            <p:cNvSpPr txBox="1"/>
            <p:nvPr/>
          </p:nvSpPr>
          <p:spPr>
            <a:xfrm>
              <a:off x="2267744" y="771550"/>
              <a:ext cx="5328592" cy="523220"/>
            </a:xfrm>
            <a:prstGeom prst="rect">
              <a:avLst/>
            </a:prstGeom>
            <a:noFill/>
          </p:spPr>
          <p:txBody>
            <a:bodyPr wrap="square" rtlCol="0">
              <a:spAutoFit/>
            </a:bodyPr>
            <a:lstStyle>
              <a:defPPr>
                <a:defRPr lang="zh-CN"/>
              </a:defPPr>
              <a:lvl1pPr>
                <a:defRPr sz="2800" b="1">
                  <a:latin typeface="Adobe 楷体 Std R" pitchFamily="18" charset="-128"/>
                  <a:ea typeface="Adobe 楷体 Std R" pitchFamily="18" charset="-128"/>
                </a:defRPr>
              </a:lvl1pPr>
            </a:lstStyle>
            <a:p>
              <a:r>
                <a:rPr lang="zh-TW" altLang="en-US" dirty="0"/>
                <a:t>問題解決</a:t>
              </a:r>
              <a:endParaRPr lang="zh-CN" altLang="en-US" dirty="0"/>
            </a:p>
          </p:txBody>
        </p:sp>
      </p:grpSp>
      <p:pic>
        <p:nvPicPr>
          <p:cNvPr id="1027" name="Picture 3" descr="C:\Users\zjd\Desktop\Nipic_11382453_2012112711424069100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03928" y="3190289"/>
            <a:ext cx="3154168" cy="194985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idx="4294967295"/>
          </p:nvPr>
        </p:nvSpPr>
        <p:spPr>
          <a:xfrm>
            <a:off x="457200" y="123478"/>
            <a:ext cx="8229600" cy="439297"/>
          </a:xfrm>
        </p:spPr>
        <p:txBody>
          <a:bodyPr>
            <a:normAutofit fontScale="90000"/>
          </a:bodyPr>
          <a:lstStyle/>
          <a:p>
            <a:r>
              <a:rPr lang="zh-TW" altLang="en-US" b="1" dirty="0">
                <a:latin typeface="Adobe 楷体 Std R" pitchFamily="18" charset="-128"/>
                <a:ea typeface="Adobe 楷体 Std R" pitchFamily="18" charset="-128"/>
              </a:rPr>
              <a:t>目錄</a:t>
            </a:r>
            <a:endParaRPr lang="zh-CN" altLang="en-US" b="1" dirty="0">
              <a:latin typeface="Adobe 楷体 Std R" pitchFamily="18" charset="-128"/>
              <a:ea typeface="Adobe 楷体 Std R" pitchFamily="18" charset="-128"/>
            </a:endParaRPr>
          </a:p>
        </p:txBody>
      </p:sp>
      <p:grpSp>
        <p:nvGrpSpPr>
          <p:cNvPr id="25" name="组合 19"/>
          <p:cNvGrpSpPr/>
          <p:nvPr/>
        </p:nvGrpSpPr>
        <p:grpSpPr>
          <a:xfrm>
            <a:off x="755576" y="3075806"/>
            <a:ext cx="6228692" cy="705664"/>
            <a:chOff x="1367644" y="699543"/>
            <a:chExt cx="6228692" cy="705664"/>
          </a:xfrm>
        </p:grpSpPr>
        <p:grpSp>
          <p:nvGrpSpPr>
            <p:cNvPr id="26" name="组合 20"/>
            <p:cNvGrpSpPr/>
            <p:nvPr/>
          </p:nvGrpSpPr>
          <p:grpSpPr>
            <a:xfrm>
              <a:off x="1367644" y="699543"/>
              <a:ext cx="684076" cy="705664"/>
              <a:chOff x="1367644" y="699543"/>
              <a:chExt cx="684076" cy="705664"/>
            </a:xfrm>
          </p:grpSpPr>
          <p:pic>
            <p:nvPicPr>
              <p:cNvPr id="28" name="图片 2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29"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四</a:t>
                </a:r>
                <a:endParaRPr lang="zh-CN" altLang="en-US" sz="2400" dirty="0">
                  <a:solidFill>
                    <a:schemeClr val="bg1"/>
                  </a:solidFill>
                  <a:latin typeface="华文隶书" pitchFamily="2" charset="-122"/>
                  <a:ea typeface="华文隶书" pitchFamily="2" charset="-122"/>
                </a:endParaRPr>
              </a:p>
            </p:txBody>
          </p:sp>
        </p:grpSp>
        <p:sp>
          <p:nvSpPr>
            <p:cNvPr id="27" name="TextBox 21"/>
            <p:cNvSpPr txBox="1"/>
            <p:nvPr/>
          </p:nvSpPr>
          <p:spPr>
            <a:xfrm>
              <a:off x="226774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主要軟體表</a:t>
              </a:r>
              <a:endParaRPr lang="en-US" altLang="zh-TW" b="1" dirty="0"/>
            </a:p>
          </p:txBody>
        </p:sp>
      </p:grpSp>
      <p:grpSp>
        <p:nvGrpSpPr>
          <p:cNvPr id="30" name="组合 19"/>
          <p:cNvGrpSpPr/>
          <p:nvPr/>
        </p:nvGrpSpPr>
        <p:grpSpPr>
          <a:xfrm>
            <a:off x="4170654" y="3090222"/>
            <a:ext cx="2993634" cy="705664"/>
            <a:chOff x="1367644" y="699543"/>
            <a:chExt cx="2993634" cy="705664"/>
          </a:xfrm>
        </p:grpSpPr>
        <p:grpSp>
          <p:nvGrpSpPr>
            <p:cNvPr id="31" name="组合 20"/>
            <p:cNvGrpSpPr/>
            <p:nvPr/>
          </p:nvGrpSpPr>
          <p:grpSpPr>
            <a:xfrm>
              <a:off x="1367644" y="699543"/>
              <a:ext cx="684076" cy="705664"/>
              <a:chOff x="1367644" y="699543"/>
              <a:chExt cx="684076" cy="705664"/>
            </a:xfrm>
          </p:grpSpPr>
          <p:pic>
            <p:nvPicPr>
              <p:cNvPr id="33" name="图片 2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34"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八</a:t>
                </a:r>
                <a:endParaRPr lang="zh-CN" altLang="en-US" sz="2400" dirty="0">
                  <a:solidFill>
                    <a:schemeClr val="bg1"/>
                  </a:solidFill>
                  <a:latin typeface="华文隶书" pitchFamily="2" charset="-122"/>
                  <a:ea typeface="华文隶书" pitchFamily="2" charset="-122"/>
                </a:endParaRPr>
              </a:p>
            </p:txBody>
          </p:sp>
        </p:grpSp>
        <p:sp>
          <p:nvSpPr>
            <p:cNvPr id="32" name="TextBox 21"/>
            <p:cNvSpPr txBox="1"/>
            <p:nvPr/>
          </p:nvSpPr>
          <p:spPr>
            <a:xfrm>
              <a:off x="2267744" y="771550"/>
              <a:ext cx="2093534"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待改進項目</a:t>
              </a:r>
              <a:endParaRPr lang="zh-CN" altLang="en-US" b="1" dirty="0"/>
            </a:p>
          </p:txBody>
        </p:sp>
      </p:grpSp>
      <p:grpSp>
        <p:nvGrpSpPr>
          <p:cNvPr id="35" name="组合 19"/>
          <p:cNvGrpSpPr/>
          <p:nvPr/>
        </p:nvGrpSpPr>
        <p:grpSpPr>
          <a:xfrm>
            <a:off x="755576" y="3867894"/>
            <a:ext cx="6228692" cy="705664"/>
            <a:chOff x="1367644" y="699543"/>
            <a:chExt cx="6228692" cy="705664"/>
          </a:xfrm>
        </p:grpSpPr>
        <p:grpSp>
          <p:nvGrpSpPr>
            <p:cNvPr id="36" name="组合 20"/>
            <p:cNvGrpSpPr/>
            <p:nvPr/>
          </p:nvGrpSpPr>
          <p:grpSpPr>
            <a:xfrm>
              <a:off x="1367644" y="699543"/>
              <a:ext cx="684076" cy="705664"/>
              <a:chOff x="1367644" y="699543"/>
              <a:chExt cx="684076" cy="705664"/>
            </a:xfrm>
          </p:grpSpPr>
          <p:pic>
            <p:nvPicPr>
              <p:cNvPr id="38" name="图片 2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39"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五</a:t>
                </a:r>
                <a:endParaRPr lang="zh-CN" altLang="en-US" sz="2400" dirty="0">
                  <a:solidFill>
                    <a:schemeClr val="bg1"/>
                  </a:solidFill>
                  <a:latin typeface="华文隶书" pitchFamily="2" charset="-122"/>
                  <a:ea typeface="华文隶书" pitchFamily="2" charset="-122"/>
                </a:endParaRPr>
              </a:p>
            </p:txBody>
          </p:sp>
        </p:grpSp>
        <p:sp>
          <p:nvSpPr>
            <p:cNvPr id="37" name="TextBox 21"/>
            <p:cNvSpPr txBox="1"/>
            <p:nvPr/>
          </p:nvSpPr>
          <p:spPr>
            <a:xfrm>
              <a:off x="226774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功能區塊說明</a:t>
              </a:r>
              <a:endParaRPr lang="zh-CN" altLang="en-US" b="1" dirty="0"/>
            </a:p>
          </p:txBody>
        </p:sp>
      </p:grpSp>
      <p:grpSp>
        <p:nvGrpSpPr>
          <p:cNvPr id="40" name="组合 14"/>
          <p:cNvGrpSpPr/>
          <p:nvPr/>
        </p:nvGrpSpPr>
        <p:grpSpPr>
          <a:xfrm>
            <a:off x="4170654" y="1434038"/>
            <a:ext cx="6228692" cy="705664"/>
            <a:chOff x="1367644" y="699543"/>
            <a:chExt cx="6228692" cy="705664"/>
          </a:xfrm>
        </p:grpSpPr>
        <p:grpSp>
          <p:nvGrpSpPr>
            <p:cNvPr id="41" name="组合 15"/>
            <p:cNvGrpSpPr/>
            <p:nvPr/>
          </p:nvGrpSpPr>
          <p:grpSpPr>
            <a:xfrm>
              <a:off x="1367644" y="699543"/>
              <a:ext cx="684076" cy="705664"/>
              <a:chOff x="1367644" y="699543"/>
              <a:chExt cx="684076" cy="705664"/>
            </a:xfrm>
          </p:grpSpPr>
          <p:pic>
            <p:nvPicPr>
              <p:cNvPr id="43" name="图片 1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44" name="TextBox 18"/>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六</a:t>
                </a:r>
                <a:endParaRPr lang="zh-CN" altLang="en-US" sz="2400" dirty="0">
                  <a:solidFill>
                    <a:schemeClr val="bg1"/>
                  </a:solidFill>
                  <a:latin typeface="华文隶书" pitchFamily="2" charset="-122"/>
                  <a:ea typeface="华文隶书" pitchFamily="2" charset="-122"/>
                </a:endParaRPr>
              </a:p>
            </p:txBody>
          </p:sp>
        </p:grpSp>
        <p:sp>
          <p:nvSpPr>
            <p:cNvPr id="42" name="TextBox 16"/>
            <p:cNvSpPr txBox="1"/>
            <p:nvPr/>
          </p:nvSpPr>
          <p:spPr>
            <a:xfrm>
              <a:off x="226774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實際操作頁面</a:t>
              </a:r>
              <a:endParaRPr lang="zh-CN" altLang="en-US" b="1" dirty="0"/>
            </a:p>
          </p:txBody>
        </p:sp>
      </p:grpSp>
    </p:spTree>
    <p:extLst>
      <p:ext uri="{BB962C8B-B14F-4D97-AF65-F5344CB8AC3E}">
        <p14:creationId xmlns:p14="http://schemas.microsoft.com/office/powerpoint/2010/main" val="1867450814"/>
      </p:ext>
    </p:extLst>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實際操作頁面</a:t>
            </a:r>
            <a:endParaRPr lang="zh-CN" altLang="en-US" sz="4000" b="1" dirty="0">
              <a:latin typeface="Adobe 楷体 Std R" pitchFamily="18" charset="-128"/>
              <a:ea typeface="Adobe 楷体 Std R" pitchFamily="18" charset="-128"/>
            </a:endParaRPr>
          </a:p>
        </p:txBody>
      </p:sp>
      <p:pic>
        <p:nvPicPr>
          <p:cNvPr id="15" name="圖片 14">
            <a:extLst>
              <a:ext uri="{FF2B5EF4-FFF2-40B4-BE49-F238E27FC236}">
                <a16:creationId xmlns:a16="http://schemas.microsoft.com/office/drawing/2014/main" id="{D862702A-0431-279B-FD63-5079D2BEC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35646"/>
            <a:ext cx="8093282" cy="3026185"/>
          </a:xfrm>
          <a:prstGeom prst="rect">
            <a:avLst/>
          </a:prstGeom>
        </p:spPr>
      </p:pic>
      <p:pic>
        <p:nvPicPr>
          <p:cNvPr id="4" name="圖片 3">
            <a:extLst>
              <a:ext uri="{FF2B5EF4-FFF2-40B4-BE49-F238E27FC236}">
                <a16:creationId xmlns:a16="http://schemas.microsoft.com/office/drawing/2014/main" id="{F6263793-3421-CED2-C9DB-A2D56FF2B17A}"/>
              </a:ext>
            </a:extLst>
          </p:cNvPr>
          <p:cNvPicPr>
            <a:picLocks noChangeAspect="1"/>
          </p:cNvPicPr>
          <p:nvPr/>
        </p:nvPicPr>
        <p:blipFill rotWithShape="1">
          <a:blip r:embed="rId5">
            <a:extLst>
              <a:ext uri="{28A0092B-C50C-407E-A947-70E740481C1C}">
                <a14:useLocalDpi xmlns:a14="http://schemas.microsoft.com/office/drawing/2010/main" val="0"/>
              </a:ext>
            </a:extLst>
          </a:blip>
          <a:srcRect b="17647"/>
          <a:stretch/>
        </p:blipFill>
        <p:spPr>
          <a:xfrm>
            <a:off x="1043608" y="875498"/>
            <a:ext cx="1105054" cy="400107"/>
          </a:xfrm>
          <a:prstGeom prst="rect">
            <a:avLst/>
          </a:prstGeom>
        </p:spPr>
      </p:pic>
    </p:spTree>
    <p:extLst>
      <p:ext uri="{BB962C8B-B14F-4D97-AF65-F5344CB8AC3E}">
        <p14:creationId xmlns:p14="http://schemas.microsoft.com/office/powerpoint/2010/main" val="420938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實際操作頁面</a:t>
            </a:r>
            <a:endParaRPr lang="zh-CN" altLang="en-US" sz="4000" b="1" dirty="0">
              <a:latin typeface="Adobe 楷体 Std R" pitchFamily="18" charset="-128"/>
              <a:ea typeface="Adobe 楷体 Std R" pitchFamily="18" charset="-128"/>
            </a:endParaRPr>
          </a:p>
        </p:txBody>
      </p:sp>
      <p:pic>
        <p:nvPicPr>
          <p:cNvPr id="7" name="圖片 6">
            <a:extLst>
              <a:ext uri="{FF2B5EF4-FFF2-40B4-BE49-F238E27FC236}">
                <a16:creationId xmlns:a16="http://schemas.microsoft.com/office/drawing/2014/main" id="{80F6C055-328A-416D-5DF9-CC3CF09C11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1347614"/>
            <a:ext cx="3767304" cy="3435846"/>
          </a:xfrm>
          <a:prstGeom prst="rect">
            <a:avLst/>
          </a:prstGeom>
        </p:spPr>
      </p:pic>
      <p:pic>
        <p:nvPicPr>
          <p:cNvPr id="8" name="圖片 7">
            <a:extLst>
              <a:ext uri="{FF2B5EF4-FFF2-40B4-BE49-F238E27FC236}">
                <a16:creationId xmlns:a16="http://schemas.microsoft.com/office/drawing/2014/main" id="{1CBA79C8-E469-8A03-9E44-2B5207312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079" y="877449"/>
            <a:ext cx="952633" cy="381053"/>
          </a:xfrm>
          <a:prstGeom prst="rect">
            <a:avLst/>
          </a:prstGeom>
        </p:spPr>
      </p:pic>
    </p:spTree>
    <p:extLst>
      <p:ext uri="{BB962C8B-B14F-4D97-AF65-F5344CB8AC3E}">
        <p14:creationId xmlns:p14="http://schemas.microsoft.com/office/powerpoint/2010/main" val="1767383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實際操作頁面</a:t>
            </a:r>
            <a:endParaRPr lang="zh-CN" altLang="en-US" sz="4000" b="1" dirty="0">
              <a:latin typeface="Adobe 楷体 Std R" pitchFamily="18" charset="-128"/>
              <a:ea typeface="Adobe 楷体 Std R" pitchFamily="18" charset="-128"/>
            </a:endParaRPr>
          </a:p>
        </p:txBody>
      </p:sp>
      <p:pic>
        <p:nvPicPr>
          <p:cNvPr id="5" name="圖片 4">
            <a:extLst>
              <a:ext uri="{FF2B5EF4-FFF2-40B4-BE49-F238E27FC236}">
                <a16:creationId xmlns:a16="http://schemas.microsoft.com/office/drawing/2014/main" id="{4DF5B042-2AAE-4918-C798-6118838B7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995686"/>
            <a:ext cx="7884368" cy="1645624"/>
          </a:xfrm>
          <a:prstGeom prst="rect">
            <a:avLst/>
          </a:prstGeom>
        </p:spPr>
      </p:pic>
      <p:pic>
        <p:nvPicPr>
          <p:cNvPr id="4" name="圖片 3">
            <a:extLst>
              <a:ext uri="{FF2B5EF4-FFF2-40B4-BE49-F238E27FC236}">
                <a16:creationId xmlns:a16="http://schemas.microsoft.com/office/drawing/2014/main" id="{B9A197A7-2872-5354-5F2E-200B42BCD5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1289307"/>
            <a:ext cx="924054" cy="400106"/>
          </a:xfrm>
          <a:prstGeom prst="rect">
            <a:avLst/>
          </a:prstGeom>
        </p:spPr>
      </p:pic>
    </p:spTree>
    <p:extLst>
      <p:ext uri="{BB962C8B-B14F-4D97-AF65-F5344CB8AC3E}">
        <p14:creationId xmlns:p14="http://schemas.microsoft.com/office/powerpoint/2010/main" val="8341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問題解決</a:t>
            </a:r>
            <a:endParaRPr lang="zh-CN" altLang="en-US" sz="4000" b="1" dirty="0">
              <a:latin typeface="Adobe 楷体 Std R" pitchFamily="18" charset="-128"/>
              <a:ea typeface="Adobe 楷体 Std R" pitchFamily="18" charset="-128"/>
            </a:endParaRPr>
          </a:p>
        </p:txBody>
      </p:sp>
      <p:grpSp>
        <p:nvGrpSpPr>
          <p:cNvPr id="3" name="群組 2"/>
          <p:cNvGrpSpPr/>
          <p:nvPr/>
        </p:nvGrpSpPr>
        <p:grpSpPr>
          <a:xfrm>
            <a:off x="673339" y="608950"/>
            <a:ext cx="5852517" cy="738664"/>
            <a:chOff x="603602" y="1136250"/>
            <a:chExt cx="5852517" cy="738664"/>
          </a:xfrm>
        </p:grpSpPr>
        <p:grpSp>
          <p:nvGrpSpPr>
            <p:cNvPr id="4" name="群組 3"/>
            <p:cNvGrpSpPr/>
            <p:nvPr/>
          </p:nvGrpSpPr>
          <p:grpSpPr>
            <a:xfrm>
              <a:off x="603602" y="1300222"/>
              <a:ext cx="411480" cy="428568"/>
              <a:chOff x="603602" y="1300222"/>
              <a:chExt cx="411480" cy="428568"/>
            </a:xfrm>
          </p:grpSpPr>
          <p:pic>
            <p:nvPicPr>
              <p:cNvPr id="6"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7" name="文字方塊 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5" name="文字方塊 4"/>
            <p:cNvSpPr txBox="1"/>
            <p:nvPr/>
          </p:nvSpPr>
          <p:spPr>
            <a:xfrm>
              <a:off x="1002382" y="1136250"/>
              <a:ext cx="5453737" cy="738664"/>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抓取八字算命資料時</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由於資料項目眾多</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如果還要自己設版面</a:t>
              </a:r>
              <a:r>
                <a:rPr lang="en-US" altLang="zh-TW" sz="1400" b="1" dirty="0">
                  <a:latin typeface="Adobe 楷体 Std R" pitchFamily="18" charset="-128"/>
                  <a:ea typeface="Adobe 楷体 Std R" pitchFamily="18" charset="-128"/>
                </a:rPr>
                <a:t>,</a:t>
              </a:r>
            </a:p>
            <a:p>
              <a:r>
                <a:rPr lang="zh-TW" altLang="en-US" sz="1400" b="1" dirty="0">
                  <a:latin typeface="Adobe 楷体 Std R" pitchFamily="18" charset="-128"/>
                  <a:ea typeface="Adobe 楷体 Std R" pitchFamily="18" charset="-128"/>
                </a:rPr>
                <a:t>    再套用所有資料必須花費較多時間</a:t>
              </a:r>
              <a:r>
                <a:rPr lang="en-US" altLang="zh-TW" sz="1400" b="1" dirty="0">
                  <a:latin typeface="Adobe 楷体 Std R" pitchFamily="18" charset="-128"/>
                  <a:ea typeface="Adobe 楷体 Std R" pitchFamily="18" charset="-128"/>
                </a:rPr>
                <a:t>.</a:t>
              </a:r>
            </a:p>
            <a:p>
              <a:r>
                <a:rPr lang="en-US" altLang="zh-TW" sz="1400" b="1" dirty="0">
                  <a:solidFill>
                    <a:srgbClr val="0000CC"/>
                  </a:solidFill>
                  <a:latin typeface="Adobe 楷体 Std R" pitchFamily="18" charset="-128"/>
                  <a:ea typeface="Adobe 楷体 Std R" pitchFamily="18" charset="-128"/>
                </a:rPr>
                <a:t>A: </a:t>
              </a:r>
              <a:r>
                <a:rPr lang="zh-TW" altLang="en-US" sz="1400" b="1" dirty="0">
                  <a:solidFill>
                    <a:srgbClr val="0000CC"/>
                  </a:solidFill>
                  <a:latin typeface="Adobe 楷体 Std R" pitchFamily="18" charset="-128"/>
                  <a:ea typeface="Adobe 楷体 Std R" pitchFamily="18" charset="-128"/>
                </a:rPr>
                <a:t>直接將擷取網站資料含版面設計來渲染網頁</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grpSp>
        <p:nvGrpSpPr>
          <p:cNvPr id="9" name="群組 8"/>
          <p:cNvGrpSpPr/>
          <p:nvPr/>
        </p:nvGrpSpPr>
        <p:grpSpPr>
          <a:xfrm>
            <a:off x="673629" y="1329030"/>
            <a:ext cx="6137852" cy="954107"/>
            <a:chOff x="603602" y="1136250"/>
            <a:chExt cx="6137852" cy="954107"/>
          </a:xfrm>
        </p:grpSpPr>
        <p:grpSp>
          <p:nvGrpSpPr>
            <p:cNvPr id="10" name="群組 9"/>
            <p:cNvGrpSpPr/>
            <p:nvPr/>
          </p:nvGrpSpPr>
          <p:grpSpPr>
            <a:xfrm>
              <a:off x="603602" y="1300222"/>
              <a:ext cx="411480" cy="428568"/>
              <a:chOff x="603602" y="1300222"/>
              <a:chExt cx="411480" cy="428568"/>
            </a:xfrm>
          </p:grpSpPr>
          <p:pic>
            <p:nvPicPr>
              <p:cNvPr id="12"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3" name="文字方塊 12"/>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11" name="文字方塊 10"/>
            <p:cNvSpPr txBox="1"/>
            <p:nvPr/>
          </p:nvSpPr>
          <p:spPr>
            <a:xfrm>
              <a:off x="1002382" y="1136250"/>
              <a:ext cx="5739072" cy="954107"/>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擷取網站直接渲染</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但還需移除顯示相關參考網站的部分訊息</a:t>
              </a:r>
              <a:r>
                <a:rPr lang="en-US" altLang="zh-TW" sz="1400" b="1" dirty="0">
                  <a:latin typeface="Adobe 楷体 Std R" pitchFamily="18" charset="-128"/>
                  <a:ea typeface="Adobe 楷体 Std R" pitchFamily="18" charset="-128"/>
                </a:rPr>
                <a:t>,</a:t>
              </a:r>
            </a:p>
            <a:p>
              <a:r>
                <a:rPr lang="zh-TW" altLang="en-US" sz="1400" b="1" dirty="0">
                  <a:latin typeface="Adobe 楷体 Std R" pitchFamily="18" charset="-128"/>
                  <a:ea typeface="Adobe 楷体 Std R" pitchFamily="18" charset="-128"/>
                </a:rPr>
                <a:t>   </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在使用文字的</a:t>
              </a:r>
              <a:r>
                <a:rPr lang="en-US" altLang="zh-TW" sz="1400" b="1" dirty="0">
                  <a:latin typeface="Adobe 楷体 Std R" pitchFamily="18" charset="-128"/>
                  <a:ea typeface="Adobe 楷体 Std R" pitchFamily="18" charset="-128"/>
                </a:rPr>
                <a:t>replace</a:t>
              </a:r>
              <a:r>
                <a:rPr lang="zh-TW" altLang="en-US" sz="1400" b="1" dirty="0">
                  <a:latin typeface="Adobe 楷体 Std R" pitchFamily="18" charset="-128"/>
                  <a:ea typeface="Adobe 楷体 Std R" pitchFamily="18" charset="-128"/>
                </a:rPr>
                <a:t>的指令時無法將其消除</a:t>
              </a:r>
              <a:r>
                <a:rPr lang="en-US" altLang="zh-TW" sz="1400" b="1" dirty="0">
                  <a:latin typeface="Adobe 楷体 Std R" pitchFamily="18" charset="-128"/>
                  <a:ea typeface="Adobe 楷体 Std R" pitchFamily="18" charset="-128"/>
                </a:rPr>
                <a:t>.</a:t>
              </a:r>
            </a:p>
            <a:p>
              <a:r>
                <a:rPr lang="en-US" altLang="zh-TW" sz="1400" b="1" dirty="0">
                  <a:solidFill>
                    <a:srgbClr val="0000CC"/>
                  </a:solidFill>
                  <a:latin typeface="Adobe 楷体 Std R" pitchFamily="18" charset="-128"/>
                  <a:ea typeface="Adobe 楷体 Std R" pitchFamily="18" charset="-128"/>
                </a:rPr>
                <a:t>A:</a:t>
              </a:r>
              <a:r>
                <a:rPr lang="zh-TW" altLang="en-US" sz="1400" b="1" dirty="0">
                  <a:solidFill>
                    <a:srgbClr val="0000CC"/>
                  </a:solidFill>
                  <a:latin typeface="Adobe 楷体 Std R" pitchFamily="18" charset="-128"/>
                  <a:ea typeface="Adobe 楷体 Std R" pitchFamily="18" charset="-128"/>
                </a:rPr>
                <a:t> 套用</a:t>
              </a:r>
              <a:r>
                <a:rPr lang="en-US" altLang="zh-TW" sz="1400" b="1" dirty="0">
                  <a:solidFill>
                    <a:srgbClr val="0000CC"/>
                  </a:solidFill>
                  <a:latin typeface="Adobe 楷体 Std R" pitchFamily="18" charset="-128"/>
                  <a:ea typeface="Adobe 楷体 Std R" pitchFamily="18" charset="-128"/>
                </a:rPr>
                <a:t>re</a:t>
              </a:r>
              <a:r>
                <a:rPr lang="zh-TW" altLang="en-US" sz="1400" b="1" dirty="0">
                  <a:solidFill>
                    <a:srgbClr val="0000CC"/>
                  </a:solidFill>
                  <a:latin typeface="Adobe 楷体 Std R" pitchFamily="18" charset="-128"/>
                  <a:ea typeface="Adobe 楷体 Std R" pitchFamily="18" charset="-128"/>
                </a:rPr>
                <a:t>模組的</a:t>
              </a:r>
              <a:r>
                <a:rPr lang="en-US" altLang="zh-TW" sz="1400" b="1" dirty="0">
                  <a:solidFill>
                    <a:srgbClr val="0000CC"/>
                  </a:solidFill>
                  <a:latin typeface="Adobe 楷体 Std R" pitchFamily="18" charset="-128"/>
                  <a:ea typeface="Adobe 楷体 Std R" pitchFamily="18" charset="-128"/>
                </a:rPr>
                <a:t>pattern</a:t>
              </a:r>
              <a:r>
                <a:rPr lang="zh-TW" altLang="en-US" sz="1400" b="1" dirty="0">
                  <a:solidFill>
                    <a:srgbClr val="0000CC"/>
                  </a:solidFill>
                  <a:latin typeface="Adobe 楷体 Std R" pitchFamily="18" charset="-128"/>
                  <a:ea typeface="Adobe 楷体 Std R" pitchFamily="18" charset="-128"/>
                </a:rPr>
                <a:t> </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a:t>
              </a:r>
              <a:r>
                <a:rPr lang="en-US" altLang="zh-TW" sz="1400" b="1" dirty="0" err="1">
                  <a:solidFill>
                    <a:srgbClr val="0000CC"/>
                  </a:solidFill>
                  <a:latin typeface="Adobe 楷体 Std R" pitchFamily="18" charset="-128"/>
                  <a:ea typeface="Adobe 楷体 Std R" pitchFamily="18" charset="-128"/>
                </a:rPr>
                <a:t>re.compile</a:t>
              </a:r>
              <a:r>
                <a:rPr lang="zh-TW" altLang="en-US" sz="1400" b="1" dirty="0">
                  <a:solidFill>
                    <a:srgbClr val="0000CC"/>
                  </a:solidFill>
                  <a:latin typeface="Adobe 楷体 Std R" pitchFamily="18" charset="-128"/>
                  <a:ea typeface="Adobe 楷体 Std R" pitchFamily="18" charset="-128"/>
                </a:rPr>
                <a:t>的正則表示方式來代表需取代</a:t>
              </a:r>
              <a:endParaRPr lang="en-US" altLang="zh-TW" sz="1400" b="1" dirty="0">
                <a:solidFill>
                  <a:srgbClr val="0000CC"/>
                </a:solidFill>
                <a:latin typeface="Adobe 楷体 Std R" pitchFamily="18" charset="-128"/>
                <a:ea typeface="Adobe 楷体 Std R" pitchFamily="18" charset="-128"/>
              </a:endParaRPr>
            </a:p>
            <a:p>
              <a:r>
                <a:rPr lang="zh-TW" altLang="en-US" sz="1400" b="1" dirty="0">
                  <a:solidFill>
                    <a:srgbClr val="0000CC"/>
                  </a:solidFill>
                  <a:latin typeface="Adobe 楷体 Std R" pitchFamily="18" charset="-128"/>
                  <a:ea typeface="Adobe 楷体 Std R" pitchFamily="18" charset="-128"/>
                </a:rPr>
                <a:t>   </a:t>
              </a:r>
              <a:r>
                <a:rPr lang="en-US" altLang="zh-TW" sz="1400" b="1" dirty="0">
                  <a:solidFill>
                    <a:srgbClr val="0000CC"/>
                  </a:solidFill>
                  <a:latin typeface="Adobe 楷体 Std R" pitchFamily="18" charset="-128"/>
                  <a:ea typeface="Adobe 楷体 Std R" pitchFamily="18" charset="-128"/>
                </a:rPr>
                <a:t> </a:t>
              </a:r>
              <a:r>
                <a:rPr lang="zh-TW" altLang="en-US" sz="1400" b="1" dirty="0">
                  <a:solidFill>
                    <a:srgbClr val="0000CC"/>
                  </a:solidFill>
                  <a:latin typeface="Adobe 楷体 Std R" pitchFamily="18" charset="-128"/>
                  <a:ea typeface="Adobe 楷体 Std R" pitchFamily="18" charset="-128"/>
                </a:rPr>
                <a:t>之內容</a:t>
              </a:r>
              <a:r>
                <a:rPr lang="en-US" altLang="zh-TW" sz="1400" b="1" dirty="0">
                  <a:solidFill>
                    <a:srgbClr val="0000CC"/>
                  </a:solidFill>
                  <a:latin typeface="Adobe 楷体 Std R" pitchFamily="18" charset="-128"/>
                  <a:ea typeface="Adobe 楷体 Std R" pitchFamily="18" charset="-128"/>
                </a:rPr>
                <a:t>, </a:t>
              </a:r>
              <a:r>
                <a:rPr lang="zh-TW" altLang="en-US" sz="1400" b="1" dirty="0">
                  <a:solidFill>
                    <a:srgbClr val="0000CC"/>
                  </a:solidFill>
                  <a:latin typeface="Adobe 楷体 Std R" pitchFamily="18" charset="-128"/>
                  <a:ea typeface="Adobe 楷体 Std R" pitchFamily="18" charset="-128"/>
                </a:rPr>
                <a:t>再</a:t>
              </a:r>
              <a:r>
                <a:rPr lang="en-US" altLang="zh-TW" sz="1400" b="1" dirty="0" err="1">
                  <a:solidFill>
                    <a:srgbClr val="0000CC"/>
                  </a:solidFill>
                  <a:latin typeface="Adobe 楷体 Std R" pitchFamily="18" charset="-128"/>
                  <a:ea typeface="Adobe 楷体 Std R" pitchFamily="18" charset="-128"/>
                </a:rPr>
                <a:t>pattern.sub</a:t>
              </a:r>
              <a:r>
                <a:rPr lang="en-US" altLang="zh-TW" sz="1400" b="1" dirty="0">
                  <a:solidFill>
                    <a:srgbClr val="0000CC"/>
                  </a:solidFill>
                  <a:latin typeface="Adobe 楷体 Std R" pitchFamily="18" charset="-128"/>
                  <a:ea typeface="Adobe 楷体 Std R" pitchFamily="18" charset="-128"/>
                </a:rPr>
                <a:t>(‘’,</a:t>
              </a:r>
              <a:r>
                <a:rPr lang="en-US" altLang="zh-TW" sz="1400" b="1" dirty="0" err="1">
                  <a:solidFill>
                    <a:srgbClr val="0000CC"/>
                  </a:solidFill>
                  <a:latin typeface="Adobe 楷体 Std R" pitchFamily="18" charset="-128"/>
                  <a:ea typeface="Adobe 楷体 Std R" pitchFamily="18" charset="-128"/>
                </a:rPr>
                <a:t>main_str</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讓空白將其取代</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8137" y="771353"/>
            <a:ext cx="2468359" cy="158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880" y="2418472"/>
            <a:ext cx="2458616" cy="137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6577880" y="2136402"/>
            <a:ext cx="1224436" cy="21784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6310466" y="2134430"/>
            <a:ext cx="216024" cy="211455"/>
          </a:xfrm>
          <a:prstGeom prst="ellipse">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00CC"/>
                </a:solidFill>
              </a:rPr>
              <a:t>2</a:t>
            </a:r>
            <a:endParaRPr lang="zh-TW" altLang="en-US" dirty="0">
              <a:solidFill>
                <a:srgbClr val="0000CC"/>
              </a:solidFill>
            </a:endParaRPr>
          </a:p>
        </p:txBody>
      </p:sp>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9518" y="3424014"/>
            <a:ext cx="4800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群組 25"/>
          <p:cNvGrpSpPr/>
          <p:nvPr/>
        </p:nvGrpSpPr>
        <p:grpSpPr>
          <a:xfrm>
            <a:off x="673629" y="2337723"/>
            <a:ext cx="5985566" cy="954107"/>
            <a:chOff x="603602" y="1136250"/>
            <a:chExt cx="5985566" cy="954107"/>
          </a:xfrm>
        </p:grpSpPr>
        <p:grpSp>
          <p:nvGrpSpPr>
            <p:cNvPr id="27" name="群組 26"/>
            <p:cNvGrpSpPr/>
            <p:nvPr/>
          </p:nvGrpSpPr>
          <p:grpSpPr>
            <a:xfrm>
              <a:off x="603602" y="1300222"/>
              <a:ext cx="411480" cy="428568"/>
              <a:chOff x="603602" y="1300222"/>
              <a:chExt cx="411480" cy="428568"/>
            </a:xfrm>
          </p:grpSpPr>
          <p:pic>
            <p:nvPicPr>
              <p:cNvPr id="29"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0" name="文字方塊 29"/>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3</a:t>
                </a:r>
                <a:endParaRPr lang="zh-TW" altLang="en-US" dirty="0">
                  <a:solidFill>
                    <a:schemeClr val="bg1"/>
                  </a:solidFill>
                </a:endParaRPr>
              </a:p>
            </p:txBody>
          </p:sp>
        </p:grpSp>
        <p:sp>
          <p:nvSpPr>
            <p:cNvPr id="28" name="文字方塊 27"/>
            <p:cNvSpPr txBox="1"/>
            <p:nvPr/>
          </p:nvSpPr>
          <p:spPr>
            <a:xfrm>
              <a:off x="1002382" y="1136250"/>
              <a:ext cx="5586786" cy="954107"/>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原想是將擷取網站版面全存至</a:t>
              </a:r>
              <a:r>
                <a:rPr lang="en-US" altLang="zh-TW" sz="1400" b="1" dirty="0">
                  <a:latin typeface="Adobe 楷体 Std R" pitchFamily="18" charset="-128"/>
                  <a:ea typeface="Adobe 楷体 Std R" pitchFamily="18" charset="-128"/>
                </a:rPr>
                <a:t>firebase,</a:t>
              </a:r>
              <a:r>
                <a:rPr lang="zh-TW" altLang="en-US" sz="1400" b="1" dirty="0">
                  <a:latin typeface="Adobe 楷体 Std R" pitchFamily="18" charset="-128"/>
                  <a:ea typeface="Adobe 楷体 Std R" pitchFamily="18" charset="-128"/>
                </a:rPr>
                <a:t>再由</a:t>
              </a:r>
              <a:r>
                <a:rPr lang="en-US" altLang="zh-TW" sz="1400" b="1" dirty="0">
                  <a:latin typeface="Adobe 楷体 Std R" pitchFamily="18" charset="-128"/>
                  <a:ea typeface="Adobe 楷体 Std R" pitchFamily="18" charset="-128"/>
                </a:rPr>
                <a:t>firebase</a:t>
              </a:r>
              <a:r>
                <a:rPr lang="zh-TW" altLang="en-US" sz="1400" b="1" dirty="0">
                  <a:latin typeface="Adobe 楷体 Std R" pitchFamily="18" charset="-128"/>
                  <a:ea typeface="Adobe 楷体 Std R" pitchFamily="18" charset="-128"/>
                </a:rPr>
                <a:t>資料庫中讀</a:t>
              </a:r>
              <a:endParaRPr lang="en-US" altLang="zh-TW" sz="1400" b="1" dirty="0">
                <a:latin typeface="Adobe 楷体 Std R" pitchFamily="18" charset="-128"/>
                <a:ea typeface="Adobe 楷体 Std R" pitchFamily="18" charset="-128"/>
              </a:endParaRPr>
            </a:p>
            <a:p>
              <a:r>
                <a:rPr lang="zh-TW" altLang="en-US" sz="1400" b="1" dirty="0">
                  <a:latin typeface="Adobe 楷体 Std R" pitchFamily="18" charset="-128"/>
                  <a:ea typeface="Adobe 楷体 Std R" pitchFamily="18" charset="-128"/>
                </a:rPr>
                <a:t>    取</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但由於資料數量過多</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超過</a:t>
              </a:r>
              <a:r>
                <a:rPr lang="en-US" altLang="zh-TW" sz="1400" b="1" dirty="0">
                  <a:latin typeface="Adobe 楷体 Std R" pitchFamily="18" charset="-128"/>
                  <a:ea typeface="Adobe 楷体 Std R" pitchFamily="18" charset="-128"/>
                </a:rPr>
                <a:t>firebase</a:t>
              </a:r>
              <a:r>
                <a:rPr lang="zh-TW" altLang="en-US" sz="1400" b="1" dirty="0">
                  <a:latin typeface="Adobe 楷体 Std R" pitchFamily="18" charset="-128"/>
                  <a:ea typeface="Adobe 楷体 Std R" pitchFamily="18" charset="-128"/>
                </a:rPr>
                <a:t>免費空間</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且讀取效益太差</a:t>
              </a:r>
              <a:r>
                <a:rPr lang="en-US" altLang="zh-TW" sz="1400" b="1" dirty="0">
                  <a:latin typeface="Adobe 楷体 Std R" pitchFamily="18" charset="-128"/>
                  <a:ea typeface="Adobe 楷体 Std R" pitchFamily="18" charset="-128"/>
                </a:rPr>
                <a:t>.</a:t>
              </a:r>
            </a:p>
            <a:p>
              <a:r>
                <a:rPr lang="en-US" altLang="zh-TW" sz="1400" b="1" dirty="0">
                  <a:solidFill>
                    <a:srgbClr val="0000CC"/>
                  </a:solidFill>
                  <a:latin typeface="Adobe 楷体 Std R" pitchFamily="18" charset="-128"/>
                  <a:ea typeface="Adobe 楷体 Std R" pitchFamily="18" charset="-128"/>
                </a:rPr>
                <a:t>A:</a:t>
              </a:r>
              <a:r>
                <a:rPr lang="zh-TW" altLang="en-US" sz="1400" b="1" dirty="0">
                  <a:solidFill>
                    <a:srgbClr val="0000CC"/>
                  </a:solidFill>
                  <a:latin typeface="Adobe 楷体 Std R" pitchFamily="18" charset="-128"/>
                  <a:ea typeface="Adobe 楷体 Std R" pitchFamily="18" charset="-128"/>
                </a:rPr>
                <a:t> 改以每次擷取使用者查詢時</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再將資料庫基本訊息</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送至算命網再</a:t>
              </a:r>
              <a:endParaRPr lang="en-US" altLang="zh-TW" sz="1400" b="1" dirty="0">
                <a:solidFill>
                  <a:srgbClr val="0000CC"/>
                </a:solidFill>
                <a:latin typeface="Adobe 楷体 Std R" pitchFamily="18" charset="-128"/>
                <a:ea typeface="Adobe 楷体 Std R" pitchFamily="18" charset="-128"/>
              </a:endParaRPr>
            </a:p>
            <a:p>
              <a:r>
                <a:rPr lang="zh-TW" altLang="en-US" sz="1400" b="1" dirty="0">
                  <a:solidFill>
                    <a:srgbClr val="0000CC"/>
                  </a:solidFill>
                  <a:latin typeface="Adobe 楷体 Std R" pitchFamily="18" charset="-128"/>
                  <a:ea typeface="Adobe 楷体 Std R" pitchFamily="18" charset="-128"/>
                </a:rPr>
                <a:t>    做擷取及渲染網頁</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sp>
        <p:nvSpPr>
          <p:cNvPr id="16" name="文字方塊 15"/>
          <p:cNvSpPr txBox="1"/>
          <p:nvPr/>
        </p:nvSpPr>
        <p:spPr>
          <a:xfrm>
            <a:off x="1115616" y="3424014"/>
            <a:ext cx="1149674" cy="276999"/>
          </a:xfrm>
          <a:prstGeom prst="rect">
            <a:avLst/>
          </a:prstGeom>
          <a:noFill/>
        </p:spPr>
        <p:txBody>
          <a:bodyPr wrap="none" rtlCol="0">
            <a:spAutoFit/>
          </a:bodyPr>
          <a:lstStyle/>
          <a:p>
            <a:r>
              <a:rPr lang="en-US" altLang="zh-TW" sz="1200" b="1" dirty="0">
                <a:solidFill>
                  <a:srgbClr val="0000CC"/>
                </a:solidFill>
                <a:latin typeface="Adobe 楷体 Std R" pitchFamily="18" charset="-128"/>
                <a:ea typeface="Adobe 楷体 Std R" pitchFamily="18" charset="-128"/>
              </a:rPr>
              <a:t>Firebase</a:t>
            </a:r>
            <a:r>
              <a:rPr lang="zh-TW" altLang="en-US" sz="1200" b="1" dirty="0">
                <a:solidFill>
                  <a:srgbClr val="0000CC"/>
                </a:solidFill>
                <a:latin typeface="Adobe 楷体 Std R" pitchFamily="18" charset="-128"/>
                <a:ea typeface="Adobe 楷体 Std R" pitchFamily="18" charset="-128"/>
              </a:rPr>
              <a:t>規則</a:t>
            </a:r>
            <a:r>
              <a:rPr lang="en-US" altLang="zh-TW" sz="1200" b="1" dirty="0">
                <a:solidFill>
                  <a:srgbClr val="0000CC"/>
                </a:solidFill>
                <a:latin typeface="Adobe 楷体 Std R" pitchFamily="18" charset="-128"/>
                <a:ea typeface="Adobe 楷体 Std R" pitchFamily="18" charset="-128"/>
              </a:rPr>
              <a:t>:</a:t>
            </a:r>
            <a:endParaRPr lang="zh-TW" altLang="en-US" sz="1200" dirty="0">
              <a:solidFill>
                <a:srgbClr val="0000CC"/>
              </a:solidFill>
            </a:endParaRPr>
          </a:p>
        </p:txBody>
      </p:sp>
    </p:spTree>
    <p:extLst>
      <p:ext uri="{BB962C8B-B14F-4D97-AF65-F5344CB8AC3E}">
        <p14:creationId xmlns:p14="http://schemas.microsoft.com/office/powerpoint/2010/main" val="314328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1" y="1485594"/>
            <a:ext cx="3609325" cy="271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525349"/>
            <a:ext cx="4173471" cy="256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746652" y="3981106"/>
            <a:ext cx="832884" cy="217842"/>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666396" y="555526"/>
            <a:ext cx="6006405" cy="954107"/>
            <a:chOff x="603602" y="1136250"/>
            <a:chExt cx="6006405" cy="954107"/>
          </a:xfrm>
        </p:grpSpPr>
        <p:grpSp>
          <p:nvGrpSpPr>
            <p:cNvPr id="19" name="群組 18"/>
            <p:cNvGrpSpPr/>
            <p:nvPr/>
          </p:nvGrpSpPr>
          <p:grpSpPr>
            <a:xfrm>
              <a:off x="603602" y="1300222"/>
              <a:ext cx="411480" cy="428568"/>
              <a:chOff x="603602" y="1300222"/>
              <a:chExt cx="411480" cy="428568"/>
            </a:xfrm>
          </p:grpSpPr>
          <p:pic>
            <p:nvPicPr>
              <p:cNvPr id="21"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2" name="文字方塊 21"/>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4</a:t>
                </a:r>
                <a:endParaRPr lang="zh-TW" altLang="en-US" dirty="0">
                  <a:solidFill>
                    <a:schemeClr val="bg1"/>
                  </a:solidFill>
                </a:endParaRPr>
              </a:p>
            </p:txBody>
          </p:sp>
        </p:grpSp>
        <p:sp>
          <p:nvSpPr>
            <p:cNvPr id="20" name="文字方塊 19"/>
            <p:cNvSpPr txBox="1"/>
            <p:nvPr/>
          </p:nvSpPr>
          <p:spPr>
            <a:xfrm>
              <a:off x="1002382" y="1136250"/>
              <a:ext cx="5607625" cy="954107"/>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於</a:t>
              </a:r>
              <a:r>
                <a:rPr lang="en-US" altLang="zh-TW" sz="1400" b="1" dirty="0" err="1">
                  <a:latin typeface="Adobe 楷体 Std R" pitchFamily="18" charset="-128"/>
                  <a:ea typeface="Adobe 楷体 Std R" pitchFamily="18" charset="-128"/>
                </a:rPr>
                <a:t>Goodinfo</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抓取</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資料時發現有些公司的單季</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資料不足</a:t>
              </a:r>
              <a:r>
                <a:rPr lang="en-US" altLang="zh-TW" sz="1400" b="1" dirty="0">
                  <a:latin typeface="Adobe 楷体 Std R" pitchFamily="18" charset="-128"/>
                  <a:ea typeface="Adobe 楷体 Std R" pitchFamily="18" charset="-128"/>
                </a:rPr>
                <a:t>.</a:t>
              </a:r>
            </a:p>
            <a:p>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如部分公司僅有</a:t>
              </a:r>
              <a:r>
                <a:rPr lang="en-US" altLang="zh-TW" sz="1400" b="1" dirty="0">
                  <a:latin typeface="Adobe 楷体 Std R" pitchFamily="18" charset="-128"/>
                  <a:ea typeface="Adobe 楷体 Std R" pitchFamily="18" charset="-128"/>
                </a:rPr>
                <a:t>Q2</a:t>
              </a:r>
              <a:r>
                <a:rPr lang="zh-TW" altLang="en-US" sz="1400" b="1" dirty="0">
                  <a:latin typeface="Adobe 楷体 Std R" pitchFamily="18" charset="-128"/>
                  <a:ea typeface="Adobe 楷体 Std R" pitchFamily="18" charset="-128"/>
                </a:rPr>
                <a:t>和</a:t>
              </a:r>
              <a:r>
                <a:rPr lang="en-US" altLang="zh-TW" sz="1400" b="1" dirty="0">
                  <a:latin typeface="Adobe 楷体 Std R" pitchFamily="18" charset="-128"/>
                  <a:ea typeface="Adobe 楷体 Std R" pitchFamily="18" charset="-128"/>
                </a:rPr>
                <a:t>Q4</a:t>
              </a:r>
              <a:r>
                <a:rPr lang="zh-TW" altLang="en-US" sz="1400" b="1" dirty="0">
                  <a:latin typeface="Adobe 楷体 Std R" pitchFamily="18" charset="-128"/>
                  <a:ea typeface="Adobe 楷体 Std R" pitchFamily="18" charset="-128"/>
                </a:rPr>
                <a:t>所以無單季</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資料</a:t>
              </a:r>
              <a:r>
                <a:rPr lang="en-US" altLang="zh-TW" sz="1400" b="1" dirty="0">
                  <a:latin typeface="Adobe 楷体 Std R" pitchFamily="18" charset="-128"/>
                  <a:ea typeface="Adobe 楷体 Std R" pitchFamily="18" charset="-128"/>
                </a:rPr>
                <a:t>.</a:t>
              </a:r>
            </a:p>
            <a:p>
              <a:r>
                <a:rPr lang="en-US" altLang="zh-TW" sz="1400" b="1" dirty="0">
                  <a:solidFill>
                    <a:srgbClr val="0000CC"/>
                  </a:solidFill>
                  <a:latin typeface="Adobe 楷体 Std R" pitchFamily="18" charset="-128"/>
                  <a:ea typeface="Adobe 楷体 Std R" pitchFamily="18" charset="-128"/>
                </a:rPr>
                <a:t>A:</a:t>
              </a:r>
              <a:r>
                <a:rPr lang="zh-TW" altLang="en-US" sz="1400" b="1" dirty="0">
                  <a:solidFill>
                    <a:srgbClr val="0000CC"/>
                  </a:solidFill>
                  <a:latin typeface="Adobe 楷体 Std R" pitchFamily="18" charset="-128"/>
                  <a:ea typeface="Adobe 楷体 Std R" pitchFamily="18" charset="-128"/>
                </a:rPr>
                <a:t> 套用</a:t>
              </a:r>
              <a:r>
                <a:rPr lang="en-US" altLang="zh-TW" sz="1400" b="1" dirty="0">
                  <a:solidFill>
                    <a:srgbClr val="0000CC"/>
                  </a:solidFill>
                  <a:latin typeface="Adobe 楷体 Std R" pitchFamily="18" charset="-128"/>
                  <a:ea typeface="Adobe 楷体 Std R" pitchFamily="18" charset="-128"/>
                </a:rPr>
                <a:t>re</a:t>
              </a:r>
              <a:r>
                <a:rPr lang="zh-TW" altLang="en-US" sz="1400" b="1" dirty="0">
                  <a:solidFill>
                    <a:srgbClr val="0000CC"/>
                  </a:solidFill>
                  <a:latin typeface="Adobe 楷体 Std R" pitchFamily="18" charset="-128"/>
                  <a:ea typeface="Adobe 楷体 Std R" pitchFamily="18" charset="-128"/>
                </a:rPr>
                <a:t>模組的</a:t>
              </a:r>
              <a:r>
                <a:rPr lang="en-US" altLang="zh-TW" sz="1400" b="1" dirty="0">
                  <a:solidFill>
                    <a:srgbClr val="0000CC"/>
                  </a:solidFill>
                  <a:latin typeface="Adobe 楷体 Std R" pitchFamily="18" charset="-128"/>
                  <a:ea typeface="Adobe 楷体 Std R" pitchFamily="18" charset="-128"/>
                </a:rPr>
                <a:t>pattern</a:t>
              </a:r>
              <a:r>
                <a:rPr lang="zh-TW" altLang="en-US" sz="1400" b="1" dirty="0">
                  <a:solidFill>
                    <a:srgbClr val="0000CC"/>
                  </a:solidFill>
                  <a:latin typeface="Adobe 楷体 Std R" pitchFamily="18" charset="-128"/>
                  <a:ea typeface="Adobe 楷体 Std R" pitchFamily="18" charset="-128"/>
                </a:rPr>
                <a:t> </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a:t>
              </a:r>
              <a:r>
                <a:rPr lang="en-US" altLang="zh-TW" sz="1400" b="1" dirty="0" err="1">
                  <a:solidFill>
                    <a:srgbClr val="0000CC"/>
                  </a:solidFill>
                  <a:latin typeface="Adobe 楷体 Std R" pitchFamily="18" charset="-128"/>
                  <a:ea typeface="Adobe 楷体 Std R" pitchFamily="18" charset="-128"/>
                </a:rPr>
                <a:t>re.compile</a:t>
              </a:r>
              <a:r>
                <a:rPr lang="zh-TW" altLang="en-US" sz="1400" b="1" dirty="0">
                  <a:solidFill>
                    <a:srgbClr val="0000CC"/>
                  </a:solidFill>
                  <a:latin typeface="Adobe 楷体 Std R" pitchFamily="18" charset="-128"/>
                  <a:ea typeface="Adobe 楷体 Std R" pitchFamily="18" charset="-128"/>
                </a:rPr>
                <a:t>的正則表示方式來代表需取代</a:t>
              </a:r>
              <a:endParaRPr lang="en-US" altLang="zh-TW" sz="1400" b="1" dirty="0">
                <a:solidFill>
                  <a:srgbClr val="0000CC"/>
                </a:solidFill>
                <a:latin typeface="Adobe 楷体 Std R" pitchFamily="18" charset="-128"/>
                <a:ea typeface="Adobe 楷体 Std R" pitchFamily="18" charset="-128"/>
              </a:endParaRPr>
            </a:p>
            <a:p>
              <a:r>
                <a:rPr lang="zh-TW" altLang="en-US" sz="1400" b="1" dirty="0">
                  <a:solidFill>
                    <a:srgbClr val="0000CC"/>
                  </a:solidFill>
                  <a:latin typeface="Adobe 楷体 Std R" pitchFamily="18" charset="-128"/>
                  <a:ea typeface="Adobe 楷体 Std R" pitchFamily="18" charset="-128"/>
                </a:rPr>
                <a:t>   </a:t>
              </a:r>
              <a:r>
                <a:rPr lang="en-US" altLang="zh-TW" sz="1400" b="1" dirty="0">
                  <a:solidFill>
                    <a:srgbClr val="0000CC"/>
                  </a:solidFill>
                  <a:latin typeface="Adobe 楷体 Std R" pitchFamily="18" charset="-128"/>
                  <a:ea typeface="Adobe 楷体 Std R" pitchFamily="18" charset="-128"/>
                </a:rPr>
                <a:t> </a:t>
              </a:r>
              <a:r>
                <a:rPr lang="zh-TW" altLang="en-US" sz="1400" b="1" dirty="0">
                  <a:solidFill>
                    <a:srgbClr val="0000CC"/>
                  </a:solidFill>
                  <a:latin typeface="Adobe 楷体 Std R" pitchFamily="18" charset="-128"/>
                  <a:ea typeface="Adobe 楷体 Std R" pitchFamily="18" charset="-128"/>
                </a:rPr>
                <a:t>之內容</a:t>
              </a:r>
              <a:r>
                <a:rPr lang="en-US" altLang="zh-TW" sz="1400" b="1" dirty="0">
                  <a:solidFill>
                    <a:srgbClr val="0000CC"/>
                  </a:solidFill>
                  <a:latin typeface="Adobe 楷体 Std R" pitchFamily="18" charset="-128"/>
                  <a:ea typeface="Adobe 楷体 Std R" pitchFamily="18" charset="-128"/>
                </a:rPr>
                <a:t>, </a:t>
              </a:r>
              <a:r>
                <a:rPr lang="zh-TW" altLang="en-US" sz="1400" b="1" dirty="0">
                  <a:solidFill>
                    <a:srgbClr val="0000CC"/>
                  </a:solidFill>
                  <a:latin typeface="Adobe 楷体 Std R" pitchFamily="18" charset="-128"/>
                  <a:ea typeface="Adobe 楷体 Std R" pitchFamily="18" charset="-128"/>
                </a:rPr>
                <a:t>再</a:t>
              </a:r>
              <a:r>
                <a:rPr lang="en-US" altLang="zh-TW" sz="1400" b="1" dirty="0" err="1">
                  <a:solidFill>
                    <a:srgbClr val="0000CC"/>
                  </a:solidFill>
                  <a:latin typeface="Adobe 楷体 Std R" pitchFamily="18" charset="-128"/>
                  <a:ea typeface="Adobe 楷体 Std R" pitchFamily="18" charset="-128"/>
                </a:rPr>
                <a:t>pattern.sub</a:t>
              </a:r>
              <a:r>
                <a:rPr lang="en-US" altLang="zh-TW" sz="1400" b="1" dirty="0">
                  <a:solidFill>
                    <a:srgbClr val="0000CC"/>
                  </a:solidFill>
                  <a:latin typeface="Adobe 楷体 Std R" pitchFamily="18" charset="-128"/>
                  <a:ea typeface="Adobe 楷体 Std R" pitchFamily="18" charset="-128"/>
                </a:rPr>
                <a:t>(‘’,</a:t>
              </a:r>
              <a:r>
                <a:rPr lang="en-US" altLang="zh-TW" sz="1400" b="1" dirty="0" err="1">
                  <a:solidFill>
                    <a:srgbClr val="0000CC"/>
                  </a:solidFill>
                  <a:latin typeface="Adobe 楷体 Std R" pitchFamily="18" charset="-128"/>
                  <a:ea typeface="Adobe 楷体 Std R" pitchFamily="18" charset="-128"/>
                </a:rPr>
                <a:t>main_str</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讓空白將其取代</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sp>
        <p:nvSpPr>
          <p:cNvPr id="16" name="文字方塊 15"/>
          <p:cNvSpPr txBox="1"/>
          <p:nvPr/>
        </p:nvSpPr>
        <p:spPr>
          <a:xfrm>
            <a:off x="5508967" y="1729708"/>
            <a:ext cx="492443" cy="276999"/>
          </a:xfrm>
          <a:prstGeom prst="rect">
            <a:avLst/>
          </a:prstGeom>
          <a:noFill/>
        </p:spPr>
        <p:txBody>
          <a:bodyPr wrap="none" rtlCol="0">
            <a:spAutoFit/>
          </a:bodyPr>
          <a:lstStyle/>
          <a:p>
            <a:r>
              <a:rPr lang="zh-TW" altLang="en-US" sz="1200" dirty="0"/>
              <a:t>單季</a:t>
            </a:r>
          </a:p>
        </p:txBody>
      </p:sp>
      <p:sp>
        <p:nvSpPr>
          <p:cNvPr id="26" name="文字方塊 25"/>
          <p:cNvSpPr txBox="1"/>
          <p:nvPr/>
        </p:nvSpPr>
        <p:spPr>
          <a:xfrm>
            <a:off x="1333314" y="1702790"/>
            <a:ext cx="492443" cy="276999"/>
          </a:xfrm>
          <a:prstGeom prst="rect">
            <a:avLst/>
          </a:prstGeom>
          <a:noFill/>
        </p:spPr>
        <p:txBody>
          <a:bodyPr wrap="none" rtlCol="0">
            <a:spAutoFit/>
          </a:bodyPr>
          <a:lstStyle/>
          <a:p>
            <a:r>
              <a:rPr lang="zh-TW" altLang="en-US" sz="1200" dirty="0"/>
              <a:t>累季</a:t>
            </a:r>
          </a:p>
        </p:txBody>
      </p:sp>
      <p:sp>
        <p:nvSpPr>
          <p:cNvPr id="27" name="矩形 26"/>
          <p:cNvSpPr/>
          <p:nvPr/>
        </p:nvSpPr>
        <p:spPr>
          <a:xfrm>
            <a:off x="4861882" y="2022771"/>
            <a:ext cx="1006261" cy="410037"/>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a:stCxn id="14" idx="3"/>
            <a:endCxn id="27" idx="1"/>
          </p:cNvCxnSpPr>
          <p:nvPr/>
        </p:nvCxnSpPr>
        <p:spPr>
          <a:xfrm flipV="1">
            <a:off x="1579536" y="2227790"/>
            <a:ext cx="3282346" cy="1862237"/>
          </a:xfrm>
          <a:prstGeom prst="straightConnector1">
            <a:avLst/>
          </a:prstGeom>
          <a:ln w="19050">
            <a:solidFill>
              <a:srgbClr val="0000CC"/>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657126" y="2432808"/>
            <a:ext cx="1415772" cy="276999"/>
          </a:xfrm>
          <a:prstGeom prst="rect">
            <a:avLst/>
          </a:prstGeom>
          <a:solidFill>
            <a:schemeClr val="bg1"/>
          </a:solidFill>
          <a:ln>
            <a:solidFill>
              <a:srgbClr val="0000CC"/>
            </a:solidFill>
          </a:ln>
        </p:spPr>
        <p:txBody>
          <a:bodyPr wrap="none" rtlCol="0">
            <a:spAutoFit/>
          </a:bodyPr>
          <a:lstStyle/>
          <a:p>
            <a:r>
              <a:rPr lang="zh-TW" altLang="en-US" sz="1200" dirty="0"/>
              <a:t>無股東權益報酬率</a:t>
            </a:r>
          </a:p>
        </p:txBody>
      </p:sp>
    </p:spTree>
    <p:extLst>
      <p:ext uri="{BB962C8B-B14F-4D97-AF65-F5344CB8AC3E}">
        <p14:creationId xmlns:p14="http://schemas.microsoft.com/office/powerpoint/2010/main" val="327714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176" y="1584802"/>
            <a:ext cx="6963817" cy="64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群組 17"/>
          <p:cNvGrpSpPr/>
          <p:nvPr/>
        </p:nvGrpSpPr>
        <p:grpSpPr>
          <a:xfrm>
            <a:off x="666396" y="555526"/>
            <a:ext cx="5430927" cy="954107"/>
            <a:chOff x="603602" y="1136250"/>
            <a:chExt cx="5430927" cy="954107"/>
          </a:xfrm>
        </p:grpSpPr>
        <p:grpSp>
          <p:nvGrpSpPr>
            <p:cNvPr id="19" name="群組 18"/>
            <p:cNvGrpSpPr/>
            <p:nvPr/>
          </p:nvGrpSpPr>
          <p:grpSpPr>
            <a:xfrm>
              <a:off x="603602" y="1300222"/>
              <a:ext cx="411480" cy="428568"/>
              <a:chOff x="603602" y="1300222"/>
              <a:chExt cx="411480" cy="428568"/>
            </a:xfrm>
          </p:grpSpPr>
          <p:pic>
            <p:nvPicPr>
              <p:cNvPr id="21"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2" name="文字方塊 21"/>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5</a:t>
                </a:r>
                <a:endParaRPr lang="zh-TW" altLang="en-US" dirty="0">
                  <a:solidFill>
                    <a:schemeClr val="bg1"/>
                  </a:solidFill>
                </a:endParaRPr>
              </a:p>
            </p:txBody>
          </p:sp>
        </p:grpSp>
        <p:sp>
          <p:nvSpPr>
            <p:cNvPr id="20" name="文字方塊 19"/>
            <p:cNvSpPr txBox="1"/>
            <p:nvPr/>
          </p:nvSpPr>
          <p:spPr>
            <a:xfrm>
              <a:off x="1002382" y="1136250"/>
              <a:ext cx="5032147" cy="954107"/>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由於</a:t>
              </a:r>
              <a:r>
                <a:rPr lang="en-US" altLang="zh-TW" sz="1400" b="1" dirty="0" err="1">
                  <a:latin typeface="Adobe 楷体 Std R" pitchFamily="18" charset="-128"/>
                  <a:ea typeface="Adobe 楷体 Std R" pitchFamily="18" charset="-128"/>
                </a:rPr>
                <a:t>Goodinfo</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抓取</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資料時會被偵測大量下載問題</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a:t>
              </a:r>
              <a:endParaRPr lang="en-US" altLang="zh-TW" sz="1400" b="1" dirty="0">
                <a:latin typeface="Adobe 楷体 Std R" pitchFamily="18" charset="-128"/>
                <a:ea typeface="Adobe 楷体 Std R" pitchFamily="18" charset="-128"/>
              </a:endParaRPr>
            </a:p>
            <a:p>
              <a:r>
                <a:rPr lang="zh-TW" altLang="en-US" sz="1400" b="1" dirty="0">
                  <a:latin typeface="Adobe 楷体 Std R" pitchFamily="18" charset="-128"/>
                  <a:ea typeface="Adobe 楷体 Std R" pitchFamily="18" charset="-128"/>
                </a:rPr>
                <a:t>    導致無法順利抓取</a:t>
              </a:r>
              <a:r>
                <a:rPr lang="en-US" altLang="zh-TW" sz="1400" b="1" dirty="0">
                  <a:latin typeface="Adobe 楷体 Std R" pitchFamily="18" charset="-128"/>
                  <a:ea typeface="Adobe 楷体 Std R" pitchFamily="18" charset="-128"/>
                </a:rPr>
                <a:t>ROE.</a:t>
              </a:r>
            </a:p>
            <a:p>
              <a:r>
                <a:rPr lang="en-US" altLang="zh-TW" sz="1400" b="1" dirty="0">
                  <a:solidFill>
                    <a:srgbClr val="0000CC"/>
                  </a:solidFill>
                  <a:latin typeface="Adobe 楷体 Std R" pitchFamily="18" charset="-128"/>
                  <a:ea typeface="Adobe 楷体 Std R" pitchFamily="18" charset="-128"/>
                </a:rPr>
                <a:t>A:</a:t>
              </a:r>
              <a:r>
                <a:rPr lang="zh-TW" altLang="en-US" sz="1400" b="1" dirty="0">
                  <a:solidFill>
                    <a:srgbClr val="0000CC"/>
                  </a:solidFill>
                  <a:latin typeface="Adobe 楷体 Std R" pitchFamily="18" charset="-128"/>
                  <a:ea typeface="Adobe 楷体 Std R" pitchFamily="18" charset="-128"/>
                </a:rPr>
                <a:t> 增加</a:t>
              </a:r>
              <a:r>
                <a:rPr lang="en-US" altLang="zh-TW" sz="1400" b="1" dirty="0" err="1">
                  <a:solidFill>
                    <a:srgbClr val="0000CC"/>
                  </a:solidFill>
                  <a:latin typeface="Adobe 楷体 Std R" pitchFamily="18" charset="-128"/>
                  <a:ea typeface="Adobe 楷体 Std R" pitchFamily="18" charset="-128"/>
                </a:rPr>
                <a:t>time.sleep</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來使其速度降低</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並記錄網頁異常出現時</a:t>
              </a:r>
              <a:r>
                <a:rPr lang="en-US" altLang="zh-TW" sz="1400" b="1" dirty="0">
                  <a:solidFill>
                    <a:srgbClr val="0000CC"/>
                  </a:solidFill>
                  <a:latin typeface="Adobe 楷体 Std R" pitchFamily="18" charset="-128"/>
                  <a:ea typeface="Adobe 楷体 Std R" pitchFamily="18" charset="-128"/>
                </a:rPr>
                <a:t>,</a:t>
              </a:r>
            </a:p>
            <a:p>
              <a:r>
                <a:rPr lang="zh-TW" altLang="en-US" sz="1400" b="1" dirty="0">
                  <a:solidFill>
                    <a:srgbClr val="0000CC"/>
                  </a:solidFill>
                  <a:latin typeface="Adobe 楷体 Std R" pitchFamily="18" charset="-128"/>
                  <a:ea typeface="Adobe 楷体 Std R" pitchFamily="18" charset="-128"/>
                </a:rPr>
                <a:t>    記錄其股票代號</a:t>
              </a:r>
              <a:r>
                <a:rPr lang="en-US" altLang="zh-TW" sz="1400" b="1" dirty="0">
                  <a:solidFill>
                    <a:srgbClr val="0000CC"/>
                  </a:solidFill>
                  <a:latin typeface="Adobe 楷体 Std R" pitchFamily="18" charset="-128"/>
                  <a:ea typeface="Adobe 楷体 Std R" pitchFamily="18" charset="-128"/>
                </a:rPr>
                <a:t>. </a:t>
              </a:r>
              <a:r>
                <a:rPr lang="zh-TW" altLang="en-US" sz="1400" b="1" dirty="0">
                  <a:solidFill>
                    <a:srgbClr val="0000CC"/>
                  </a:solidFill>
                  <a:latin typeface="Adobe 楷体 Std R" pitchFamily="18" charset="-128"/>
                  <a:ea typeface="Adobe 楷体 Std R" pitchFamily="18" charset="-128"/>
                </a:rPr>
                <a:t>減少重複抓取的時間</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52064"/>
            <a:ext cx="3231985"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065176" y="2252064"/>
            <a:ext cx="785793" cy="276999"/>
          </a:xfrm>
          <a:prstGeom prst="rect">
            <a:avLst/>
          </a:prstGeom>
        </p:spPr>
        <p:txBody>
          <a:bodyPr wrap="none">
            <a:spAutoFit/>
          </a:bodyPr>
          <a:lstStyle/>
          <a:p>
            <a:r>
              <a:rPr lang="en-US" altLang="zh-TW" sz="1200" dirty="0">
                <a:solidFill>
                  <a:srgbClr val="0000CC"/>
                </a:solidFill>
                <a:latin typeface="Adobe 楷体 Std R" pitchFamily="18" charset="-128"/>
                <a:ea typeface="Adobe 楷体 Std R" pitchFamily="18" charset="-128"/>
              </a:rPr>
              <a:t>ROE</a:t>
            </a:r>
            <a:r>
              <a:rPr lang="zh-TW" altLang="en-US" sz="1200" dirty="0">
                <a:solidFill>
                  <a:srgbClr val="0000CC"/>
                </a:solidFill>
                <a:latin typeface="Adobe 楷体 Std R" pitchFamily="18" charset="-128"/>
                <a:ea typeface="Adobe 楷体 Std R" pitchFamily="18" charset="-128"/>
              </a:rPr>
              <a:t>缺漏</a:t>
            </a:r>
          </a:p>
        </p:txBody>
      </p:sp>
      <p:grpSp>
        <p:nvGrpSpPr>
          <p:cNvPr id="32" name="群組 31"/>
          <p:cNvGrpSpPr/>
          <p:nvPr/>
        </p:nvGrpSpPr>
        <p:grpSpPr>
          <a:xfrm>
            <a:off x="663690" y="3057803"/>
            <a:ext cx="5955109" cy="954107"/>
            <a:chOff x="603602" y="1136250"/>
            <a:chExt cx="5955109" cy="954107"/>
          </a:xfrm>
        </p:grpSpPr>
        <p:grpSp>
          <p:nvGrpSpPr>
            <p:cNvPr id="33" name="群組 32"/>
            <p:cNvGrpSpPr/>
            <p:nvPr/>
          </p:nvGrpSpPr>
          <p:grpSpPr>
            <a:xfrm>
              <a:off x="603602" y="1300222"/>
              <a:ext cx="411480" cy="428568"/>
              <a:chOff x="603602" y="1300222"/>
              <a:chExt cx="411480" cy="428568"/>
            </a:xfrm>
          </p:grpSpPr>
          <p:pic>
            <p:nvPicPr>
              <p:cNvPr id="35"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6" name="文字方塊 35"/>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6</a:t>
                </a:r>
                <a:endParaRPr lang="zh-TW" altLang="en-US" dirty="0">
                  <a:solidFill>
                    <a:schemeClr val="bg1"/>
                  </a:solidFill>
                </a:endParaRPr>
              </a:p>
            </p:txBody>
          </p:sp>
        </p:grpSp>
        <p:sp>
          <p:nvSpPr>
            <p:cNvPr id="34" name="文字方塊 33"/>
            <p:cNvSpPr txBox="1"/>
            <p:nvPr/>
          </p:nvSpPr>
          <p:spPr>
            <a:xfrm>
              <a:off x="1002382" y="1136250"/>
              <a:ext cx="5556329" cy="954107"/>
            </a:xfrm>
            <a:prstGeom prst="rect">
              <a:avLst/>
            </a:prstGeom>
            <a:noFill/>
          </p:spPr>
          <p:txBody>
            <a:bodyPr wrap="none" rtlCol="0">
              <a:spAutoFit/>
            </a:bodyPr>
            <a:lstStyle/>
            <a:p>
              <a:r>
                <a:rPr lang="en-US" altLang="zh-TW" sz="1400" b="1" dirty="0">
                  <a:latin typeface="Adobe 楷体 Std R" pitchFamily="18" charset="-128"/>
                  <a:ea typeface="Adobe 楷体 Std R" pitchFamily="18" charset="-128"/>
                </a:rPr>
                <a:t>Q: </a:t>
              </a:r>
              <a:r>
                <a:rPr lang="zh-TW" altLang="en-US" sz="1400" b="1" dirty="0">
                  <a:latin typeface="Adobe 楷体 Std R" pitchFamily="18" charset="-128"/>
                  <a:ea typeface="Adobe 楷体 Std R" pitchFamily="18" charset="-128"/>
                </a:rPr>
                <a:t>由於資料為累季僅</a:t>
              </a:r>
              <a:r>
                <a:rPr lang="en-US" altLang="zh-TW" sz="1400" b="1" dirty="0">
                  <a:latin typeface="Adobe 楷体 Std R" pitchFamily="18" charset="-128"/>
                  <a:ea typeface="Adobe 楷体 Std R" pitchFamily="18" charset="-128"/>
                </a:rPr>
                <a:t>Q4</a:t>
              </a:r>
              <a:r>
                <a:rPr lang="zh-TW" altLang="en-US" sz="1400" b="1" dirty="0">
                  <a:latin typeface="Adobe 楷体 Std R" pitchFamily="18" charset="-128"/>
                  <a:ea typeface="Adobe 楷体 Std R" pitchFamily="18" charset="-128"/>
                </a:rPr>
                <a:t>資料</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所以數值變異過大導致</a:t>
              </a:r>
              <a:r>
                <a:rPr lang="en-US" altLang="zh-TW" sz="1400" b="1" dirty="0">
                  <a:latin typeface="Adobe 楷体 Std R" pitchFamily="18" charset="-128"/>
                  <a:ea typeface="Adobe 楷体 Std R" pitchFamily="18" charset="-128"/>
                </a:rPr>
                <a:t>AI</a:t>
              </a:r>
              <a:r>
                <a:rPr lang="zh-TW" altLang="en-US" sz="1400" b="1" dirty="0">
                  <a:latin typeface="Adobe 楷体 Std R" pitchFamily="18" charset="-128"/>
                  <a:ea typeface="Adobe 楷体 Std R" pitchFamily="18" charset="-128"/>
                </a:rPr>
                <a:t>模型訓練時</a:t>
              </a:r>
              <a:endParaRPr lang="en-US" altLang="zh-TW" sz="1400" b="1" dirty="0">
                <a:latin typeface="Adobe 楷体 Std R" pitchFamily="18" charset="-128"/>
                <a:ea typeface="Adobe 楷体 Std R" pitchFamily="18" charset="-128"/>
              </a:endParaRPr>
            </a:p>
            <a:p>
              <a:r>
                <a:rPr lang="zh-TW" altLang="en-US" sz="1400" b="1" dirty="0">
                  <a:latin typeface="Adobe 楷体 Std R" pitchFamily="18" charset="-128"/>
                  <a:ea typeface="Adobe 楷体 Std R" pitchFamily="18" charset="-128"/>
                </a:rPr>
                <a:t>    準確率及預測值失準</a:t>
              </a:r>
              <a:r>
                <a:rPr lang="en-US" altLang="zh-TW" sz="1400" b="1" dirty="0">
                  <a:latin typeface="Adobe 楷体 Std R" pitchFamily="18" charset="-128"/>
                  <a:ea typeface="Adobe 楷体 Std R" pitchFamily="18" charset="-128"/>
                </a:rPr>
                <a:t>.</a:t>
              </a:r>
            </a:p>
            <a:p>
              <a:r>
                <a:rPr lang="en-US" altLang="zh-TW" sz="1400" b="1" dirty="0">
                  <a:solidFill>
                    <a:srgbClr val="0000CC"/>
                  </a:solidFill>
                  <a:latin typeface="Adobe 楷体 Std R" pitchFamily="18" charset="-128"/>
                  <a:ea typeface="Adobe 楷体 Std R" pitchFamily="18" charset="-128"/>
                </a:rPr>
                <a:t>A:</a:t>
              </a:r>
              <a:r>
                <a:rPr lang="zh-TW" altLang="en-US" sz="1400" b="1" dirty="0">
                  <a:solidFill>
                    <a:srgbClr val="0000CC"/>
                  </a:solidFill>
                  <a:latin typeface="Adobe 楷体 Std R" pitchFamily="18" charset="-128"/>
                  <a:ea typeface="Adobe 楷体 Std R" pitchFamily="18" charset="-128"/>
                </a:rPr>
                <a:t> 將</a:t>
              </a:r>
              <a:r>
                <a:rPr lang="en-US" altLang="zh-TW" sz="1400" b="1" dirty="0">
                  <a:solidFill>
                    <a:srgbClr val="0000CC"/>
                  </a:solidFill>
                  <a:latin typeface="Adobe 楷体 Std R" pitchFamily="18" charset="-128"/>
                  <a:ea typeface="Adobe 楷体 Std R" pitchFamily="18" charset="-128"/>
                </a:rPr>
                <a:t>ROE</a:t>
              </a:r>
              <a:r>
                <a:rPr lang="zh-TW" altLang="en-US" sz="1400" b="1" dirty="0">
                  <a:solidFill>
                    <a:srgbClr val="0000CC"/>
                  </a:solidFill>
                  <a:latin typeface="Adobe 楷体 Std R" pitchFamily="18" charset="-128"/>
                  <a:ea typeface="Adobe 楷体 Std R" pitchFamily="18" charset="-128"/>
                </a:rPr>
                <a:t>資料透過運算將其累季資料轉換成單季資料</a:t>
              </a:r>
              <a:r>
                <a:rPr lang="en-US" altLang="zh-TW" sz="1400" b="1" dirty="0">
                  <a:solidFill>
                    <a:srgbClr val="0000CC"/>
                  </a:solidFill>
                  <a:latin typeface="Adobe 楷体 Std R" pitchFamily="18" charset="-128"/>
                  <a:ea typeface="Adobe 楷体 Std R" pitchFamily="18" charset="-128"/>
                </a:rPr>
                <a:t>.</a:t>
              </a:r>
              <a:r>
                <a:rPr lang="zh-TW" altLang="en-US" sz="1400" b="1" dirty="0">
                  <a:solidFill>
                    <a:srgbClr val="0000CC"/>
                  </a:solidFill>
                  <a:latin typeface="Adobe 楷体 Std R" pitchFamily="18" charset="-128"/>
                  <a:ea typeface="Adobe 楷体 Std R" pitchFamily="18" charset="-128"/>
                </a:rPr>
                <a:t> 資料相對較</a:t>
              </a:r>
              <a:endParaRPr lang="en-US" altLang="zh-TW" sz="1400" b="1" dirty="0">
                <a:solidFill>
                  <a:srgbClr val="0000CC"/>
                </a:solidFill>
                <a:latin typeface="Adobe 楷体 Std R" pitchFamily="18" charset="-128"/>
                <a:ea typeface="Adobe 楷体 Std R" pitchFamily="18" charset="-128"/>
              </a:endParaRPr>
            </a:p>
            <a:p>
              <a:r>
                <a:rPr lang="zh-TW" altLang="en-US" sz="1400" b="1" dirty="0">
                  <a:solidFill>
                    <a:srgbClr val="0000CC"/>
                  </a:solidFill>
                  <a:latin typeface="Adobe 楷体 Std R" pitchFamily="18" charset="-128"/>
                  <a:ea typeface="Adobe 楷体 Std R" pitchFamily="18" charset="-128"/>
                </a:rPr>
                <a:t>    足的模型也就相對完整了</a:t>
              </a:r>
              <a:r>
                <a:rPr lang="en-US" altLang="zh-TW" sz="1400" b="1" dirty="0">
                  <a:solidFill>
                    <a:srgbClr val="0000CC"/>
                  </a:solidFill>
                  <a:latin typeface="Adobe 楷体 Std R" pitchFamily="18" charset="-128"/>
                  <a:ea typeface="Adobe 楷体 Std R" pitchFamily="18" charset="-128"/>
                </a:rPr>
                <a:t>.</a:t>
              </a:r>
              <a:endParaRPr lang="zh-TW" altLang="en-US" sz="1400" b="1" dirty="0">
                <a:solidFill>
                  <a:srgbClr val="0000CC"/>
                </a:solidFill>
                <a:latin typeface="Adobe 楷体 Std R" pitchFamily="18" charset="-128"/>
                <a:ea typeface="Adobe 楷体 Std R" pitchFamily="18" charset="-128"/>
              </a:endParaRPr>
            </a:p>
          </p:txBody>
        </p:sp>
      </p:grpSp>
    </p:spTree>
    <p:extLst>
      <p:ext uri="{BB962C8B-B14F-4D97-AF65-F5344CB8AC3E}">
        <p14:creationId xmlns:p14="http://schemas.microsoft.com/office/powerpoint/2010/main" val="250287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待改進項目</a:t>
            </a:r>
            <a:endParaRPr lang="zh-CN" altLang="en-US" sz="4000" b="1" dirty="0">
              <a:latin typeface="Adobe 楷体 Std R" pitchFamily="18" charset="-128"/>
              <a:ea typeface="Adobe 楷体 Std R" pitchFamily="18" charset="-128"/>
            </a:endParaRPr>
          </a:p>
        </p:txBody>
      </p:sp>
      <p:grpSp>
        <p:nvGrpSpPr>
          <p:cNvPr id="3" name="群組 2"/>
          <p:cNvGrpSpPr/>
          <p:nvPr/>
        </p:nvGrpSpPr>
        <p:grpSpPr>
          <a:xfrm>
            <a:off x="673339" y="1767288"/>
            <a:ext cx="7427053" cy="523220"/>
            <a:chOff x="603602" y="1278972"/>
            <a:chExt cx="7427053" cy="523220"/>
          </a:xfrm>
        </p:grpSpPr>
        <p:grpSp>
          <p:nvGrpSpPr>
            <p:cNvPr id="4" name="群組 3"/>
            <p:cNvGrpSpPr/>
            <p:nvPr/>
          </p:nvGrpSpPr>
          <p:grpSpPr>
            <a:xfrm>
              <a:off x="603602" y="1300222"/>
              <a:ext cx="411480" cy="428568"/>
              <a:chOff x="603602" y="1300222"/>
              <a:chExt cx="411480" cy="428568"/>
            </a:xfrm>
          </p:grpSpPr>
          <p:pic>
            <p:nvPicPr>
              <p:cNvPr id="6"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7" name="文字方塊 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5" name="文字方塊 4"/>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抓取八字算命資料時</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由於目前僅參考單一網站</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就屬性準確度會有些許爭議</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所以如果能在參考更多網站資料做交叉比對</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提供多元結果</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可提升其準確度</a:t>
              </a:r>
              <a:r>
                <a:rPr lang="en-US" altLang="zh-TW" sz="1400" b="1" dirty="0">
                  <a:latin typeface="Adobe 楷体 Std R" pitchFamily="18" charset="-128"/>
                  <a:ea typeface="Adobe 楷体 Std R" pitchFamily="18" charset="-128"/>
                </a:rPr>
                <a:t>. </a:t>
              </a:r>
            </a:p>
          </p:txBody>
        </p:sp>
      </p:grpSp>
      <p:grpSp>
        <p:nvGrpSpPr>
          <p:cNvPr id="21" name="群組 20"/>
          <p:cNvGrpSpPr/>
          <p:nvPr/>
        </p:nvGrpSpPr>
        <p:grpSpPr>
          <a:xfrm>
            <a:off x="539552" y="555526"/>
            <a:ext cx="8226660" cy="705664"/>
            <a:chOff x="539552" y="555526"/>
            <a:chExt cx="8226660" cy="705664"/>
          </a:xfrm>
        </p:grpSpPr>
        <p:pic>
          <p:nvPicPr>
            <p:cNvPr id="22"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23"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一</a:t>
              </a:r>
              <a:endParaRPr lang="zh-CN" altLang="en-US" sz="2400" dirty="0">
                <a:solidFill>
                  <a:schemeClr val="bg1"/>
                </a:solidFill>
                <a:latin typeface="华文隶书" pitchFamily="2" charset="-122"/>
                <a:ea typeface="华文隶书" pitchFamily="2" charset="-122"/>
              </a:endParaRPr>
            </a:p>
          </p:txBody>
        </p:sp>
        <p:sp>
          <p:nvSpPr>
            <p:cNvPr id="24"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查八字資料方面</a:t>
              </a:r>
              <a:r>
                <a:rPr lang="en-US" altLang="zh-TW" sz="2800" b="1" dirty="0">
                  <a:latin typeface="Adobe 楷体 Std R" pitchFamily="18" charset="-128"/>
                  <a:ea typeface="Adobe 楷体 Std R" pitchFamily="18" charset="-128"/>
                </a:rPr>
                <a:t>:</a:t>
              </a:r>
            </a:p>
          </p:txBody>
        </p:sp>
      </p:grpSp>
      <p:grpSp>
        <p:nvGrpSpPr>
          <p:cNvPr id="25" name="群組 24"/>
          <p:cNvGrpSpPr/>
          <p:nvPr/>
        </p:nvGrpSpPr>
        <p:grpSpPr>
          <a:xfrm>
            <a:off x="673339" y="2324188"/>
            <a:ext cx="7427053" cy="523220"/>
            <a:chOff x="603602" y="1278972"/>
            <a:chExt cx="7427053" cy="523220"/>
          </a:xfrm>
        </p:grpSpPr>
        <p:grpSp>
          <p:nvGrpSpPr>
            <p:cNvPr id="26" name="群組 25"/>
            <p:cNvGrpSpPr/>
            <p:nvPr/>
          </p:nvGrpSpPr>
          <p:grpSpPr>
            <a:xfrm>
              <a:off x="603602" y="1300222"/>
              <a:ext cx="411480" cy="428568"/>
              <a:chOff x="603602" y="1300222"/>
              <a:chExt cx="411480" cy="428568"/>
            </a:xfrm>
          </p:grpSpPr>
          <p:pic>
            <p:nvPicPr>
              <p:cNvPr id="28"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9" name="文字方塊 2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3</a:t>
                </a:r>
                <a:endParaRPr lang="zh-TW" altLang="en-US" dirty="0">
                  <a:solidFill>
                    <a:schemeClr val="bg1"/>
                  </a:solidFill>
                </a:endParaRPr>
              </a:p>
            </p:txBody>
          </p:sp>
        </p:grpSp>
        <p:sp>
          <p:nvSpPr>
            <p:cNvPr id="27" name="文字方塊 2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在</a:t>
              </a:r>
              <a:r>
                <a:rPr lang="en-US" altLang="zh-TW" sz="1400" b="1" dirty="0">
                  <a:latin typeface="Adobe 楷体 Std R" pitchFamily="18" charset="-128"/>
                  <a:ea typeface="Adobe 楷体 Std R" pitchFamily="18" charset="-128"/>
                </a:rPr>
                <a:t>2</a:t>
              </a:r>
              <a:r>
                <a:rPr lang="zh-TW" altLang="en-US" sz="1400" b="1" dirty="0">
                  <a:latin typeface="Adobe 楷体 Std R" pitchFamily="18" charset="-128"/>
                  <a:ea typeface="Adobe 楷体 Std R" pitchFamily="18" charset="-128"/>
                </a:rPr>
                <a:t>完成後</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還需增加與使用者互動功能</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將算命結果加以分塊</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讓使用者可反饋何種結果較符合自身</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也可以分享給親友點評</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透過反饋來了解參考網站的可信度</a:t>
              </a:r>
              <a:r>
                <a:rPr lang="en-US" altLang="zh-TW" sz="1400" b="1" dirty="0">
                  <a:latin typeface="Adobe 楷体 Std R" pitchFamily="18" charset="-128"/>
                  <a:ea typeface="Adobe 楷体 Std R" pitchFamily="18" charset="-128"/>
                </a:rPr>
                <a:t>.</a:t>
              </a:r>
            </a:p>
          </p:txBody>
        </p:sp>
      </p:grpSp>
      <p:grpSp>
        <p:nvGrpSpPr>
          <p:cNvPr id="30" name="群組 29"/>
          <p:cNvGrpSpPr/>
          <p:nvPr/>
        </p:nvGrpSpPr>
        <p:grpSpPr>
          <a:xfrm>
            <a:off x="683568" y="1203598"/>
            <a:ext cx="7416824" cy="523220"/>
            <a:chOff x="603602" y="1278972"/>
            <a:chExt cx="7283037" cy="523220"/>
          </a:xfrm>
        </p:grpSpPr>
        <p:grpSp>
          <p:nvGrpSpPr>
            <p:cNvPr id="31" name="群組 30"/>
            <p:cNvGrpSpPr/>
            <p:nvPr/>
          </p:nvGrpSpPr>
          <p:grpSpPr>
            <a:xfrm>
              <a:off x="603602" y="1300222"/>
              <a:ext cx="411480" cy="428568"/>
              <a:chOff x="603602" y="1300222"/>
              <a:chExt cx="411480" cy="428568"/>
            </a:xfrm>
          </p:grpSpPr>
          <p:pic>
            <p:nvPicPr>
              <p:cNvPr id="33"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4" name="文字方塊 3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32" name="文字方塊 31"/>
            <p:cNvSpPr txBox="1"/>
            <p:nvPr/>
          </p:nvSpPr>
          <p:spPr>
            <a:xfrm>
              <a:off x="1002382" y="1278972"/>
              <a:ext cx="6884257"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目前參考的網站資料僅能滿六個月及</a:t>
              </a:r>
              <a:r>
                <a:rPr lang="en-US" altLang="zh-TW" sz="1400" b="1" dirty="0">
                  <a:latin typeface="Adobe 楷体 Std R" pitchFamily="18" charset="-128"/>
                  <a:ea typeface="Adobe 楷体 Std R" pitchFamily="18" charset="-128"/>
                </a:rPr>
                <a:t>54</a:t>
              </a:r>
              <a:r>
                <a:rPr lang="zh-TW" altLang="en-US" sz="1400" b="1" dirty="0">
                  <a:latin typeface="Adobe 楷体 Std R" pitchFamily="18" charset="-128"/>
                  <a:ea typeface="Adobe 楷体 Std R" pitchFamily="18" charset="-128"/>
                </a:rPr>
                <a:t>歲的使用者使用</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雖然這符合工作人群</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但希望透過增加參考的網站</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能將此限制消除</a:t>
              </a:r>
              <a:r>
                <a:rPr lang="en-US" altLang="zh-TW" sz="1400" b="1" dirty="0">
                  <a:latin typeface="Adobe 楷体 Std R" pitchFamily="18" charset="-128"/>
                  <a:ea typeface="Adobe 楷体 Std R" pitchFamily="18" charset="-128"/>
                </a:rPr>
                <a:t>. </a:t>
              </a:r>
            </a:p>
          </p:txBody>
        </p:sp>
      </p:grpSp>
      <p:grpSp>
        <p:nvGrpSpPr>
          <p:cNvPr id="35" name="群組 34"/>
          <p:cNvGrpSpPr/>
          <p:nvPr/>
        </p:nvGrpSpPr>
        <p:grpSpPr>
          <a:xfrm>
            <a:off x="671194" y="2912626"/>
            <a:ext cx="7427053" cy="523220"/>
            <a:chOff x="603602" y="1278972"/>
            <a:chExt cx="7427053" cy="523220"/>
          </a:xfrm>
        </p:grpSpPr>
        <p:grpSp>
          <p:nvGrpSpPr>
            <p:cNvPr id="36" name="群組 35"/>
            <p:cNvGrpSpPr/>
            <p:nvPr/>
          </p:nvGrpSpPr>
          <p:grpSpPr>
            <a:xfrm>
              <a:off x="603602" y="1300222"/>
              <a:ext cx="411480" cy="428568"/>
              <a:chOff x="603602" y="1300222"/>
              <a:chExt cx="411480" cy="428568"/>
            </a:xfrm>
          </p:grpSpPr>
          <p:pic>
            <p:nvPicPr>
              <p:cNvPr id="38"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9" name="文字方塊 3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4</a:t>
                </a:r>
                <a:endParaRPr lang="zh-TW" altLang="en-US" dirty="0">
                  <a:solidFill>
                    <a:schemeClr val="bg1"/>
                  </a:solidFill>
                </a:endParaRPr>
              </a:p>
            </p:txBody>
          </p:sp>
        </p:grpSp>
        <p:sp>
          <p:nvSpPr>
            <p:cNvPr id="37" name="文字方塊 3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由於使用者自己解讀其算命資料可能會有誤解之處</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所以應該找些算命老師配合</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增加付費會員服務</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讓使用者透過算命老師講解來解惑</a:t>
              </a:r>
              <a:r>
                <a:rPr lang="en-US" altLang="zh-TW" sz="1400" b="1" dirty="0">
                  <a:latin typeface="Adobe 楷体 Std R" pitchFamily="18" charset="-128"/>
                  <a:ea typeface="Adobe 楷体 Std R" pitchFamily="18" charset="-128"/>
                </a:rPr>
                <a:t>.</a:t>
              </a:r>
            </a:p>
          </p:txBody>
        </p:sp>
      </p:grpSp>
      <p:grpSp>
        <p:nvGrpSpPr>
          <p:cNvPr id="40" name="群組 39"/>
          <p:cNvGrpSpPr/>
          <p:nvPr/>
        </p:nvGrpSpPr>
        <p:grpSpPr>
          <a:xfrm>
            <a:off x="685713" y="3478170"/>
            <a:ext cx="7427053" cy="523220"/>
            <a:chOff x="603602" y="1291479"/>
            <a:chExt cx="7427053" cy="523220"/>
          </a:xfrm>
        </p:grpSpPr>
        <p:grpSp>
          <p:nvGrpSpPr>
            <p:cNvPr id="41" name="群組 40"/>
            <p:cNvGrpSpPr/>
            <p:nvPr/>
          </p:nvGrpSpPr>
          <p:grpSpPr>
            <a:xfrm>
              <a:off x="603602" y="1300222"/>
              <a:ext cx="411480" cy="428568"/>
              <a:chOff x="603602" y="1300222"/>
              <a:chExt cx="411480" cy="428568"/>
            </a:xfrm>
          </p:grpSpPr>
          <p:pic>
            <p:nvPicPr>
              <p:cNvPr id="43"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44" name="文字方塊 4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5</a:t>
                </a:r>
                <a:endParaRPr lang="zh-TW" altLang="en-US" dirty="0">
                  <a:solidFill>
                    <a:schemeClr val="bg1"/>
                  </a:solidFill>
                </a:endParaRPr>
              </a:p>
            </p:txBody>
          </p:sp>
        </p:grpSp>
        <p:sp>
          <p:nvSpPr>
            <p:cNvPr id="42" name="文字方塊 41"/>
            <p:cNvSpPr txBox="1"/>
            <p:nvPr/>
          </p:nvSpPr>
          <p:spPr>
            <a:xfrm>
              <a:off x="1002382" y="1291479"/>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同樣透過</a:t>
              </a:r>
              <a:r>
                <a:rPr lang="en-US" altLang="zh-TW" sz="1400" b="1" dirty="0">
                  <a:latin typeface="Adobe 楷体 Std R" pitchFamily="18" charset="-128"/>
                  <a:ea typeface="Adobe 楷体 Std R" pitchFamily="18" charset="-128"/>
                </a:rPr>
                <a:t>4</a:t>
              </a:r>
              <a:r>
                <a:rPr lang="zh-TW" altLang="en-US" sz="1400" b="1" dirty="0">
                  <a:latin typeface="Adobe 楷体 Std R" pitchFamily="18" charset="-128"/>
                  <a:ea typeface="Adobe 楷体 Std R" pitchFamily="18" charset="-128"/>
                </a:rPr>
                <a:t>讓使用者也可以反饋算命老師的評分</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進而提升對算命老師的信任度</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也可讓使用者在挑選算命老師講解時有個依準</a:t>
              </a:r>
              <a:r>
                <a:rPr lang="en-US" altLang="zh-TW" sz="1400" b="1" dirty="0">
                  <a:latin typeface="Adobe 楷体 Std R" pitchFamily="18" charset="-128"/>
                  <a:ea typeface="Adobe 楷体 Std R" pitchFamily="18" charset="-128"/>
                </a:rPr>
                <a:t>.</a:t>
              </a:r>
            </a:p>
          </p:txBody>
        </p:sp>
      </p:grpSp>
    </p:spTree>
    <p:extLst>
      <p:ext uri="{BB962C8B-B14F-4D97-AF65-F5344CB8AC3E}">
        <p14:creationId xmlns:p14="http://schemas.microsoft.com/office/powerpoint/2010/main" val="2925088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673339" y="1767288"/>
            <a:ext cx="7427053" cy="523220"/>
            <a:chOff x="603602" y="1278972"/>
            <a:chExt cx="7427053" cy="523220"/>
          </a:xfrm>
        </p:grpSpPr>
        <p:grpSp>
          <p:nvGrpSpPr>
            <p:cNvPr id="4" name="群組 3"/>
            <p:cNvGrpSpPr/>
            <p:nvPr/>
          </p:nvGrpSpPr>
          <p:grpSpPr>
            <a:xfrm>
              <a:off x="603602" y="1300222"/>
              <a:ext cx="411480" cy="428568"/>
              <a:chOff x="603602" y="1300222"/>
              <a:chExt cx="411480" cy="428568"/>
            </a:xfrm>
          </p:grpSpPr>
          <p:pic>
            <p:nvPicPr>
              <p:cNvPr id="6"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7" name="文字方塊 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5" name="文字方塊 4"/>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當</a:t>
              </a:r>
              <a:r>
                <a:rPr lang="en-US" altLang="zh-TW" sz="1400" b="1" dirty="0">
                  <a:latin typeface="Adobe 楷体 Std R" pitchFamily="18" charset="-128"/>
                  <a:ea typeface="Adobe 楷体 Std R" pitchFamily="18" charset="-128"/>
                </a:rPr>
                <a:t>1</a:t>
              </a:r>
              <a:r>
                <a:rPr lang="zh-TW" altLang="en-US" sz="1400" b="1" dirty="0">
                  <a:latin typeface="Adobe 楷体 Std R" pitchFamily="18" charset="-128"/>
                  <a:ea typeface="Adobe 楷体 Std R" pitchFamily="18" charset="-128"/>
                </a:rPr>
                <a:t>的部分完成還可以再搭配各職業</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所需專業技能再加以推薦適合的學習課程</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例如</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a:t>
              </a:r>
              <a:r>
                <a:rPr lang="en-US" altLang="zh-TW" sz="1400" b="1" dirty="0">
                  <a:latin typeface="Adobe 楷体 Std R" pitchFamily="18" charset="-128"/>
                  <a:ea typeface="Adobe 楷体 Std R" pitchFamily="18" charset="-128"/>
                </a:rPr>
                <a:t>python</a:t>
              </a:r>
              <a:r>
                <a:rPr lang="zh-TW" altLang="en-US" sz="1400" b="1" dirty="0">
                  <a:latin typeface="Adobe 楷体 Std R" pitchFamily="18" charset="-128"/>
                  <a:ea typeface="Adobe 楷体 Std R" pitchFamily="18" charset="-128"/>
                </a:rPr>
                <a:t> 就可以再搭配聯成電腦課程表</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推薦給使用者</a:t>
              </a:r>
              <a:r>
                <a:rPr lang="en-US" altLang="zh-TW" sz="1400" b="1" dirty="0">
                  <a:latin typeface="Adobe 楷体 Std R" pitchFamily="18" charset="-128"/>
                  <a:ea typeface="Adobe 楷体 Std R" pitchFamily="18" charset="-128"/>
                </a:rPr>
                <a:t>.</a:t>
              </a:r>
            </a:p>
          </p:txBody>
        </p:sp>
      </p:grpSp>
      <p:grpSp>
        <p:nvGrpSpPr>
          <p:cNvPr id="21" name="群組 20"/>
          <p:cNvGrpSpPr/>
          <p:nvPr/>
        </p:nvGrpSpPr>
        <p:grpSpPr>
          <a:xfrm>
            <a:off x="539552" y="555526"/>
            <a:ext cx="8226660" cy="705664"/>
            <a:chOff x="539552" y="555526"/>
            <a:chExt cx="8226660" cy="705664"/>
          </a:xfrm>
        </p:grpSpPr>
        <p:pic>
          <p:nvPicPr>
            <p:cNvPr id="22"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23"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二</a:t>
              </a:r>
              <a:endParaRPr lang="zh-CN" altLang="en-US" sz="2400" dirty="0">
                <a:solidFill>
                  <a:schemeClr val="bg1"/>
                </a:solidFill>
                <a:latin typeface="华文隶书" pitchFamily="2" charset="-122"/>
                <a:ea typeface="华文隶书" pitchFamily="2" charset="-122"/>
              </a:endParaRPr>
            </a:p>
          </p:txBody>
        </p:sp>
        <p:sp>
          <p:nvSpPr>
            <p:cNvPr id="24"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公司資料方面</a:t>
              </a:r>
              <a:r>
                <a:rPr lang="en-US" altLang="zh-TW" sz="2800" b="1" dirty="0">
                  <a:latin typeface="Adobe 楷体 Std R" pitchFamily="18" charset="-128"/>
                  <a:ea typeface="Adobe 楷体 Std R" pitchFamily="18" charset="-128"/>
                </a:rPr>
                <a:t>:</a:t>
              </a:r>
            </a:p>
          </p:txBody>
        </p:sp>
      </p:grpSp>
      <p:grpSp>
        <p:nvGrpSpPr>
          <p:cNvPr id="25" name="群組 24"/>
          <p:cNvGrpSpPr/>
          <p:nvPr/>
        </p:nvGrpSpPr>
        <p:grpSpPr>
          <a:xfrm>
            <a:off x="673339" y="2324188"/>
            <a:ext cx="7427053" cy="523220"/>
            <a:chOff x="603602" y="1278972"/>
            <a:chExt cx="7427053" cy="523220"/>
          </a:xfrm>
        </p:grpSpPr>
        <p:grpSp>
          <p:nvGrpSpPr>
            <p:cNvPr id="26" name="群組 25"/>
            <p:cNvGrpSpPr/>
            <p:nvPr/>
          </p:nvGrpSpPr>
          <p:grpSpPr>
            <a:xfrm>
              <a:off x="603602" y="1300222"/>
              <a:ext cx="411480" cy="428568"/>
              <a:chOff x="603602" y="1300222"/>
              <a:chExt cx="411480" cy="428568"/>
            </a:xfrm>
          </p:grpSpPr>
          <p:pic>
            <p:nvPicPr>
              <p:cNvPr id="28"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9" name="文字方塊 2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3</a:t>
                </a:r>
                <a:endParaRPr lang="zh-TW" altLang="en-US" dirty="0">
                  <a:solidFill>
                    <a:schemeClr val="bg1"/>
                  </a:solidFill>
                </a:endParaRPr>
              </a:p>
            </p:txBody>
          </p:sp>
        </p:grpSp>
        <p:sp>
          <p:nvSpPr>
            <p:cNvPr id="27" name="文字方塊 2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在公司優劣評比上</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目前僅靠</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值評斷相當不準確</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應該要再搭配更多財務報告上的各項數據給予相對的評分</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這樣對公司體質優劣評估也會較準確</a:t>
              </a:r>
              <a:r>
                <a:rPr lang="en-US" altLang="zh-TW" sz="1400" b="1" dirty="0">
                  <a:latin typeface="Adobe 楷体 Std R" pitchFamily="18" charset="-128"/>
                  <a:ea typeface="Adobe 楷体 Std R" pitchFamily="18" charset="-128"/>
                </a:rPr>
                <a:t>.</a:t>
              </a:r>
            </a:p>
          </p:txBody>
        </p:sp>
      </p:grpSp>
      <p:grpSp>
        <p:nvGrpSpPr>
          <p:cNvPr id="30" name="群組 29"/>
          <p:cNvGrpSpPr/>
          <p:nvPr/>
        </p:nvGrpSpPr>
        <p:grpSpPr>
          <a:xfrm>
            <a:off x="683568" y="1203598"/>
            <a:ext cx="7416824" cy="523220"/>
            <a:chOff x="603602" y="1278972"/>
            <a:chExt cx="7283037" cy="523220"/>
          </a:xfrm>
        </p:grpSpPr>
        <p:grpSp>
          <p:nvGrpSpPr>
            <p:cNvPr id="31" name="群組 30"/>
            <p:cNvGrpSpPr/>
            <p:nvPr/>
          </p:nvGrpSpPr>
          <p:grpSpPr>
            <a:xfrm>
              <a:off x="603602" y="1300222"/>
              <a:ext cx="411480" cy="428568"/>
              <a:chOff x="603602" y="1300222"/>
              <a:chExt cx="411480" cy="428568"/>
            </a:xfrm>
          </p:grpSpPr>
          <p:pic>
            <p:nvPicPr>
              <p:cNvPr id="33"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4" name="文字方塊 3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32" name="文字方塊 31"/>
            <p:cNvSpPr txBox="1"/>
            <p:nvPr/>
          </p:nvSpPr>
          <p:spPr>
            <a:xfrm>
              <a:off x="1002382" y="1278972"/>
              <a:ext cx="6884257"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目前僅有公司產業屬性</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但真的要再細分應該要再到職業類別的屬性</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才是比較符合使用者屬性的工作</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這可再搭配求職網站的資料再做細分</a:t>
              </a:r>
              <a:r>
                <a:rPr lang="en-US" altLang="zh-TW" sz="1400" b="1" dirty="0">
                  <a:latin typeface="Adobe 楷体 Std R" pitchFamily="18" charset="-128"/>
                  <a:ea typeface="Adobe 楷体 Std R" pitchFamily="18" charset="-128"/>
                </a:rPr>
                <a:t>.</a:t>
              </a:r>
            </a:p>
          </p:txBody>
        </p:sp>
      </p:grpSp>
      <p:grpSp>
        <p:nvGrpSpPr>
          <p:cNvPr id="35" name="群組 34"/>
          <p:cNvGrpSpPr/>
          <p:nvPr/>
        </p:nvGrpSpPr>
        <p:grpSpPr>
          <a:xfrm>
            <a:off x="671194" y="2912626"/>
            <a:ext cx="7427053" cy="523220"/>
            <a:chOff x="603602" y="1278972"/>
            <a:chExt cx="7427053" cy="523220"/>
          </a:xfrm>
        </p:grpSpPr>
        <p:grpSp>
          <p:nvGrpSpPr>
            <p:cNvPr id="36" name="群組 35"/>
            <p:cNvGrpSpPr/>
            <p:nvPr/>
          </p:nvGrpSpPr>
          <p:grpSpPr>
            <a:xfrm>
              <a:off x="603602" y="1300222"/>
              <a:ext cx="411480" cy="428568"/>
              <a:chOff x="603602" y="1300222"/>
              <a:chExt cx="411480" cy="428568"/>
            </a:xfrm>
          </p:grpSpPr>
          <p:pic>
            <p:nvPicPr>
              <p:cNvPr id="38"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9" name="文字方塊 3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4</a:t>
                </a:r>
                <a:endParaRPr lang="zh-TW" altLang="en-US" dirty="0">
                  <a:solidFill>
                    <a:schemeClr val="bg1"/>
                  </a:solidFill>
                </a:endParaRPr>
              </a:p>
            </p:txBody>
          </p:sp>
        </p:grpSp>
        <p:sp>
          <p:nvSpPr>
            <p:cNvPr id="37" name="文字方塊 3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在</a:t>
              </a:r>
              <a:r>
                <a:rPr lang="en-US" altLang="zh-TW" sz="1400" b="1" dirty="0">
                  <a:latin typeface="Adobe 楷体 Std R" pitchFamily="18" charset="-128"/>
                  <a:ea typeface="Adobe 楷体 Std R" pitchFamily="18" charset="-128"/>
                </a:rPr>
                <a:t>1</a:t>
              </a:r>
              <a:r>
                <a:rPr lang="zh-TW" altLang="en-US" sz="1400" b="1" dirty="0">
                  <a:latin typeface="Adobe 楷体 Std R" pitchFamily="18" charset="-128"/>
                  <a:ea typeface="Adobe 楷体 Std R" pitchFamily="18" charset="-128"/>
                </a:rPr>
                <a:t>跟</a:t>
              </a:r>
              <a:r>
                <a:rPr lang="en-US" altLang="zh-TW" sz="1400" b="1" dirty="0">
                  <a:latin typeface="Adobe 楷体 Std R" pitchFamily="18" charset="-128"/>
                  <a:ea typeface="Adobe 楷体 Std R" pitchFamily="18" charset="-128"/>
                </a:rPr>
                <a:t>3</a:t>
              </a:r>
              <a:r>
                <a:rPr lang="zh-TW" altLang="en-US" sz="1400" b="1" dirty="0">
                  <a:latin typeface="Adobe 楷体 Std R" pitchFamily="18" charset="-128"/>
                  <a:ea typeface="Adobe 楷体 Std R" pitchFamily="18" charset="-128"/>
                </a:rPr>
                <a:t>的基礎上</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再將公司福利項目也納入</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更有利於使用者自己除了可瞭解公司體質</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也可以尋找優質福利的公司職務</a:t>
              </a:r>
              <a:r>
                <a:rPr lang="en-US" altLang="zh-TW" sz="1400" b="1" dirty="0">
                  <a:latin typeface="Adobe 楷体 Std R" pitchFamily="18" charset="-128"/>
                  <a:ea typeface="Adobe 楷体 Std R" pitchFamily="18" charset="-128"/>
                </a:rPr>
                <a:t>.</a:t>
              </a:r>
            </a:p>
          </p:txBody>
        </p:sp>
      </p:grpSp>
      <p:grpSp>
        <p:nvGrpSpPr>
          <p:cNvPr id="40" name="群組 39"/>
          <p:cNvGrpSpPr/>
          <p:nvPr/>
        </p:nvGrpSpPr>
        <p:grpSpPr>
          <a:xfrm>
            <a:off x="685713" y="3478170"/>
            <a:ext cx="7427053" cy="523220"/>
            <a:chOff x="603602" y="1291479"/>
            <a:chExt cx="7427053" cy="523220"/>
          </a:xfrm>
        </p:grpSpPr>
        <p:grpSp>
          <p:nvGrpSpPr>
            <p:cNvPr id="41" name="群組 40"/>
            <p:cNvGrpSpPr/>
            <p:nvPr/>
          </p:nvGrpSpPr>
          <p:grpSpPr>
            <a:xfrm>
              <a:off x="603602" y="1300222"/>
              <a:ext cx="411480" cy="428568"/>
              <a:chOff x="603602" y="1300222"/>
              <a:chExt cx="411480" cy="428568"/>
            </a:xfrm>
          </p:grpSpPr>
          <p:pic>
            <p:nvPicPr>
              <p:cNvPr id="43"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44" name="文字方塊 4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5</a:t>
                </a:r>
                <a:endParaRPr lang="zh-TW" altLang="en-US" dirty="0">
                  <a:solidFill>
                    <a:schemeClr val="bg1"/>
                  </a:solidFill>
                </a:endParaRPr>
              </a:p>
            </p:txBody>
          </p:sp>
        </p:grpSp>
        <p:sp>
          <p:nvSpPr>
            <p:cNvPr id="42" name="文字方塊 41"/>
            <p:cNvSpPr txBox="1"/>
            <p:nvPr/>
          </p:nvSpPr>
          <p:spPr>
            <a:xfrm>
              <a:off x="1002382" y="1291479"/>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a:t>
              </a:r>
              <a:r>
                <a:rPr lang="en-US" altLang="zh-TW" sz="1400" b="1" dirty="0">
                  <a:latin typeface="Adobe 楷体 Std R" pitchFamily="18" charset="-128"/>
                  <a:ea typeface="Adobe 楷体 Std R" pitchFamily="18" charset="-128"/>
                </a:rPr>
                <a:t>AI</a:t>
              </a:r>
              <a:r>
                <a:rPr lang="zh-TW" altLang="en-US" sz="1400" b="1" dirty="0">
                  <a:latin typeface="Adobe 楷体 Std R" pitchFamily="18" charset="-128"/>
                  <a:ea typeface="Adobe 楷体 Std R" pitchFamily="18" charset="-128"/>
                </a:rPr>
                <a:t>學習模型的挑選也將因為</a:t>
              </a:r>
              <a:r>
                <a:rPr lang="en-US" altLang="zh-TW" sz="1400" b="1" dirty="0">
                  <a:latin typeface="Adobe 楷体 Std R" pitchFamily="18" charset="-128"/>
                  <a:ea typeface="Adobe 楷体 Std R" pitchFamily="18" charset="-128"/>
                </a:rPr>
                <a:t>3</a:t>
              </a:r>
              <a:r>
                <a:rPr lang="zh-TW" altLang="en-US" sz="1400" b="1" dirty="0">
                  <a:latin typeface="Adobe 楷体 Std R" pitchFamily="18" charset="-128"/>
                  <a:ea typeface="Adobe 楷体 Std R" pitchFamily="18" charset="-128"/>
                </a:rPr>
                <a:t>的項目而需要有所調整</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預測各數據下季或下年度的數值</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再每季或每年更新資料庫</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讓模型能更貼近各企業的預測情況</a:t>
              </a:r>
              <a:r>
                <a:rPr lang="en-US" altLang="zh-TW" sz="1400" b="1" dirty="0">
                  <a:latin typeface="Adobe 楷体 Std R" pitchFamily="18" charset="-128"/>
                  <a:ea typeface="Adobe 楷体 Std R" pitchFamily="18" charset="-128"/>
                </a:rPr>
                <a:t>.</a:t>
              </a:r>
            </a:p>
          </p:txBody>
        </p:sp>
      </p:grpSp>
    </p:spTree>
    <p:extLst>
      <p:ext uri="{BB962C8B-B14F-4D97-AF65-F5344CB8AC3E}">
        <p14:creationId xmlns:p14="http://schemas.microsoft.com/office/powerpoint/2010/main" val="124395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673339" y="1767288"/>
            <a:ext cx="7427053" cy="523220"/>
            <a:chOff x="603602" y="1278972"/>
            <a:chExt cx="7427053" cy="523220"/>
          </a:xfrm>
        </p:grpSpPr>
        <p:grpSp>
          <p:nvGrpSpPr>
            <p:cNvPr id="4" name="群組 3"/>
            <p:cNvGrpSpPr/>
            <p:nvPr/>
          </p:nvGrpSpPr>
          <p:grpSpPr>
            <a:xfrm>
              <a:off x="603602" y="1300222"/>
              <a:ext cx="411480" cy="428568"/>
              <a:chOff x="603602" y="1300222"/>
              <a:chExt cx="411480" cy="428568"/>
            </a:xfrm>
          </p:grpSpPr>
          <p:pic>
            <p:nvPicPr>
              <p:cNvPr id="6"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7" name="文字方塊 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5" name="文字方塊 4"/>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提醒機制跟防呆機制還需再有更多的函式及判斷式</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才能讓使用者在使用上能更便利也更加順利</a:t>
              </a:r>
              <a:r>
                <a:rPr lang="en-US" altLang="zh-TW" sz="1400" b="1" dirty="0">
                  <a:latin typeface="Adobe 楷体 Std R" pitchFamily="18" charset="-128"/>
                  <a:ea typeface="Adobe 楷体 Std R" pitchFamily="18" charset="-128"/>
                </a:rPr>
                <a:t>.</a:t>
              </a:r>
            </a:p>
          </p:txBody>
        </p:sp>
      </p:grpSp>
      <p:grpSp>
        <p:nvGrpSpPr>
          <p:cNvPr id="21" name="群組 20"/>
          <p:cNvGrpSpPr/>
          <p:nvPr/>
        </p:nvGrpSpPr>
        <p:grpSpPr>
          <a:xfrm>
            <a:off x="539552" y="555526"/>
            <a:ext cx="8226660" cy="705664"/>
            <a:chOff x="539552" y="555526"/>
            <a:chExt cx="8226660" cy="705664"/>
          </a:xfrm>
        </p:grpSpPr>
        <p:pic>
          <p:nvPicPr>
            <p:cNvPr id="22"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23"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三</a:t>
              </a:r>
              <a:endParaRPr lang="zh-CN" altLang="en-US" sz="2400" dirty="0">
                <a:solidFill>
                  <a:schemeClr val="bg1"/>
                </a:solidFill>
                <a:latin typeface="华文隶书" pitchFamily="2" charset="-122"/>
                <a:ea typeface="华文隶书" pitchFamily="2" charset="-122"/>
              </a:endParaRPr>
            </a:p>
          </p:txBody>
        </p:sp>
        <p:sp>
          <p:nvSpPr>
            <p:cNvPr id="24" name="TextBox 6"/>
            <p:cNvSpPr txBox="1"/>
            <p:nvPr/>
          </p:nvSpPr>
          <p:spPr>
            <a:xfrm>
              <a:off x="1187624" y="627533"/>
              <a:ext cx="7578588"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程式方面</a:t>
              </a:r>
              <a:r>
                <a:rPr lang="en-US" altLang="zh-TW" sz="2800" b="1" dirty="0">
                  <a:latin typeface="Adobe 楷体 Std R" pitchFamily="18" charset="-128"/>
                  <a:ea typeface="Adobe 楷体 Std R" pitchFamily="18" charset="-128"/>
                </a:rPr>
                <a:t>:</a:t>
              </a:r>
            </a:p>
          </p:txBody>
        </p:sp>
      </p:grpSp>
      <p:grpSp>
        <p:nvGrpSpPr>
          <p:cNvPr id="25" name="群組 24"/>
          <p:cNvGrpSpPr/>
          <p:nvPr/>
        </p:nvGrpSpPr>
        <p:grpSpPr>
          <a:xfrm>
            <a:off x="673339" y="2324188"/>
            <a:ext cx="7427053" cy="523220"/>
            <a:chOff x="603602" y="1278972"/>
            <a:chExt cx="7427053" cy="523220"/>
          </a:xfrm>
        </p:grpSpPr>
        <p:grpSp>
          <p:nvGrpSpPr>
            <p:cNvPr id="26" name="群組 25"/>
            <p:cNvGrpSpPr/>
            <p:nvPr/>
          </p:nvGrpSpPr>
          <p:grpSpPr>
            <a:xfrm>
              <a:off x="603602" y="1300222"/>
              <a:ext cx="411480" cy="428568"/>
              <a:chOff x="603602" y="1300222"/>
              <a:chExt cx="411480" cy="428568"/>
            </a:xfrm>
          </p:grpSpPr>
          <p:pic>
            <p:nvPicPr>
              <p:cNvPr id="28"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9" name="文字方塊 2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3</a:t>
                </a:r>
                <a:endParaRPr lang="zh-TW" altLang="en-US" dirty="0">
                  <a:solidFill>
                    <a:schemeClr val="bg1"/>
                  </a:solidFill>
                </a:endParaRPr>
              </a:p>
            </p:txBody>
          </p:sp>
        </p:grpSp>
        <p:sp>
          <p:nvSpPr>
            <p:cNvPr id="27" name="文字方塊 2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網頁設計的精美程度還需要再更多的修正</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目前多為原</a:t>
              </a:r>
              <a:r>
                <a:rPr lang="en-US" altLang="zh-TW" sz="1400" b="1" dirty="0">
                  <a:latin typeface="Adobe 楷体 Std R" pitchFamily="18" charset="-128"/>
                  <a:ea typeface="Adobe 楷体 Std R" pitchFamily="18" charset="-128"/>
                </a:rPr>
                <a:t>firebase</a:t>
              </a:r>
              <a:r>
                <a:rPr lang="zh-TW" altLang="en-US" sz="1400" b="1" dirty="0">
                  <a:latin typeface="Adobe 楷体 Std R" pitchFamily="18" charset="-128"/>
                  <a:ea typeface="Adobe 楷体 Std R" pitchFamily="18" charset="-128"/>
                </a:rPr>
                <a:t>所提供的版式為主</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在按鍵上也都還需更加優化</a:t>
              </a:r>
              <a:r>
                <a:rPr lang="en-US" altLang="zh-TW" sz="1400" b="1" dirty="0">
                  <a:latin typeface="Adobe 楷体 Std R" pitchFamily="18" charset="-128"/>
                  <a:ea typeface="Adobe 楷体 Std R" pitchFamily="18" charset="-128"/>
                </a:rPr>
                <a:t>.</a:t>
              </a:r>
            </a:p>
          </p:txBody>
        </p:sp>
      </p:grpSp>
      <p:grpSp>
        <p:nvGrpSpPr>
          <p:cNvPr id="30" name="群組 29"/>
          <p:cNvGrpSpPr/>
          <p:nvPr/>
        </p:nvGrpSpPr>
        <p:grpSpPr>
          <a:xfrm>
            <a:off x="683568" y="1203598"/>
            <a:ext cx="7416824" cy="523220"/>
            <a:chOff x="603602" y="1278972"/>
            <a:chExt cx="7283037" cy="523220"/>
          </a:xfrm>
        </p:grpSpPr>
        <p:grpSp>
          <p:nvGrpSpPr>
            <p:cNvPr id="31" name="群組 30"/>
            <p:cNvGrpSpPr/>
            <p:nvPr/>
          </p:nvGrpSpPr>
          <p:grpSpPr>
            <a:xfrm>
              <a:off x="603602" y="1300222"/>
              <a:ext cx="411480" cy="428568"/>
              <a:chOff x="603602" y="1300222"/>
              <a:chExt cx="411480" cy="428568"/>
            </a:xfrm>
          </p:grpSpPr>
          <p:pic>
            <p:nvPicPr>
              <p:cNvPr id="33"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4" name="文字方塊 3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32" name="文字方塊 31"/>
            <p:cNvSpPr txBox="1"/>
            <p:nvPr/>
          </p:nvSpPr>
          <p:spPr>
            <a:xfrm>
              <a:off x="1002382" y="1278972"/>
              <a:ext cx="6884257"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目前抓取</a:t>
              </a:r>
              <a:r>
                <a:rPr lang="en-US" altLang="zh-TW" sz="1400" b="1" dirty="0">
                  <a:latin typeface="Adobe 楷体 Std R" pitchFamily="18" charset="-128"/>
                  <a:ea typeface="Adobe 楷体 Std R" pitchFamily="18" charset="-128"/>
                </a:rPr>
                <a:t>ROE</a:t>
              </a:r>
              <a:r>
                <a:rPr lang="zh-TW" altLang="en-US" sz="1400" b="1" dirty="0">
                  <a:latin typeface="Adobe 楷体 Std R" pitchFamily="18" charset="-128"/>
                  <a:ea typeface="Adobe 楷体 Std R" pitchFamily="18" charset="-128"/>
                </a:rPr>
                <a:t>資料的網站</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限制條件太多</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需再尋找更適合的資料來源來修改</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這樣才會有利於未來更新資料庫的速度</a:t>
              </a:r>
              <a:r>
                <a:rPr lang="en-US" altLang="zh-TW" sz="1400" b="1" dirty="0">
                  <a:latin typeface="Adobe 楷体 Std R" pitchFamily="18" charset="-128"/>
                  <a:ea typeface="Adobe 楷体 Std R" pitchFamily="18" charset="-128"/>
                </a:rPr>
                <a:t>.</a:t>
              </a:r>
            </a:p>
          </p:txBody>
        </p:sp>
      </p:grpSp>
      <p:grpSp>
        <p:nvGrpSpPr>
          <p:cNvPr id="35" name="群組 34"/>
          <p:cNvGrpSpPr/>
          <p:nvPr/>
        </p:nvGrpSpPr>
        <p:grpSpPr>
          <a:xfrm>
            <a:off x="671194" y="2912626"/>
            <a:ext cx="7427053" cy="523220"/>
            <a:chOff x="603602" y="1278972"/>
            <a:chExt cx="7427053" cy="523220"/>
          </a:xfrm>
        </p:grpSpPr>
        <p:grpSp>
          <p:nvGrpSpPr>
            <p:cNvPr id="36" name="群組 35"/>
            <p:cNvGrpSpPr/>
            <p:nvPr/>
          </p:nvGrpSpPr>
          <p:grpSpPr>
            <a:xfrm>
              <a:off x="603602" y="1300222"/>
              <a:ext cx="411480" cy="428568"/>
              <a:chOff x="603602" y="1300222"/>
              <a:chExt cx="411480" cy="428568"/>
            </a:xfrm>
          </p:grpSpPr>
          <p:pic>
            <p:nvPicPr>
              <p:cNvPr id="38"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39" name="文字方塊 38"/>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4</a:t>
                </a:r>
                <a:endParaRPr lang="zh-TW" altLang="en-US" dirty="0">
                  <a:solidFill>
                    <a:schemeClr val="bg1"/>
                  </a:solidFill>
                </a:endParaRPr>
              </a:p>
            </p:txBody>
          </p:sp>
        </p:grpSp>
        <p:sp>
          <p:nvSpPr>
            <p:cNvPr id="37" name="文字方塊 36"/>
            <p:cNvSpPr txBox="1"/>
            <p:nvPr/>
          </p:nvSpPr>
          <p:spPr>
            <a:xfrm>
              <a:off x="1002382" y="1278972"/>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查八字渲染的網頁需再全新排版及設計</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且爬蟲資料也需將個別資料個別存放以利新版面套用</a:t>
              </a:r>
              <a:r>
                <a:rPr lang="en-US" altLang="zh-TW" sz="1400" b="1" dirty="0">
                  <a:latin typeface="Adobe 楷体 Std R" pitchFamily="18" charset="-128"/>
                  <a:ea typeface="Adobe 楷体 Std R" pitchFamily="18" charset="-128"/>
                </a:rPr>
                <a:t>.</a:t>
              </a:r>
            </a:p>
          </p:txBody>
        </p:sp>
      </p:grpSp>
      <p:grpSp>
        <p:nvGrpSpPr>
          <p:cNvPr id="40" name="群組 39"/>
          <p:cNvGrpSpPr/>
          <p:nvPr/>
        </p:nvGrpSpPr>
        <p:grpSpPr>
          <a:xfrm>
            <a:off x="685713" y="3478170"/>
            <a:ext cx="7427053" cy="523220"/>
            <a:chOff x="603602" y="1291479"/>
            <a:chExt cx="7427053" cy="523220"/>
          </a:xfrm>
        </p:grpSpPr>
        <p:grpSp>
          <p:nvGrpSpPr>
            <p:cNvPr id="41" name="群組 40"/>
            <p:cNvGrpSpPr/>
            <p:nvPr/>
          </p:nvGrpSpPr>
          <p:grpSpPr>
            <a:xfrm>
              <a:off x="603602" y="1300222"/>
              <a:ext cx="411480" cy="428568"/>
              <a:chOff x="603602" y="1300222"/>
              <a:chExt cx="411480" cy="428568"/>
            </a:xfrm>
          </p:grpSpPr>
          <p:pic>
            <p:nvPicPr>
              <p:cNvPr id="43"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44" name="文字方塊 43"/>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5</a:t>
                </a:r>
                <a:endParaRPr lang="zh-TW" altLang="en-US" dirty="0">
                  <a:solidFill>
                    <a:schemeClr val="bg1"/>
                  </a:solidFill>
                </a:endParaRPr>
              </a:p>
            </p:txBody>
          </p:sp>
        </p:grpSp>
        <p:sp>
          <p:nvSpPr>
            <p:cNvPr id="42" name="文字方塊 41"/>
            <p:cNvSpPr txBox="1"/>
            <p:nvPr/>
          </p:nvSpPr>
          <p:spPr>
            <a:xfrm>
              <a:off x="1002382" y="1291479"/>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查公司的表單上</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應該再增加篩選</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排序及搜尋等功能</a:t>
              </a:r>
              <a:r>
                <a:rPr lang="en-US" altLang="zh-TW" sz="1400" b="1" dirty="0">
                  <a:latin typeface="Adobe 楷体 Std R" pitchFamily="18" charset="-128"/>
                  <a:ea typeface="Adobe 楷体 Std R" pitchFamily="18" charset="-128"/>
                </a:rPr>
                <a:t>, </a:t>
              </a:r>
              <a:r>
                <a:rPr lang="zh-TW" altLang="en-US" sz="1400" b="1" dirty="0">
                  <a:latin typeface="Adobe 楷体 Std R" pitchFamily="18" charset="-128"/>
                  <a:ea typeface="Adobe 楷体 Std R" pitchFamily="18" charset="-128"/>
                </a:rPr>
                <a:t>讓使用者能更輕易找尋自己想要的公司資料可直接搜索到公司</a:t>
              </a:r>
              <a:r>
                <a:rPr lang="en-US" altLang="zh-TW" sz="1400" b="1" dirty="0">
                  <a:latin typeface="Adobe 楷体 Std R" pitchFamily="18" charset="-128"/>
                  <a:ea typeface="Adobe 楷体 Std R" pitchFamily="18" charset="-128"/>
                </a:rPr>
                <a:t>.</a:t>
              </a:r>
            </a:p>
          </p:txBody>
        </p:sp>
      </p:grpSp>
      <p:grpSp>
        <p:nvGrpSpPr>
          <p:cNvPr id="46" name="群組 45"/>
          <p:cNvGrpSpPr/>
          <p:nvPr/>
        </p:nvGrpSpPr>
        <p:grpSpPr>
          <a:xfrm>
            <a:off x="683568" y="4064754"/>
            <a:ext cx="7427053" cy="523220"/>
            <a:chOff x="603602" y="1291479"/>
            <a:chExt cx="7427053" cy="523220"/>
          </a:xfrm>
        </p:grpSpPr>
        <p:grpSp>
          <p:nvGrpSpPr>
            <p:cNvPr id="47" name="群組 46"/>
            <p:cNvGrpSpPr/>
            <p:nvPr/>
          </p:nvGrpSpPr>
          <p:grpSpPr>
            <a:xfrm>
              <a:off x="603602" y="1300222"/>
              <a:ext cx="411480" cy="428568"/>
              <a:chOff x="603602" y="1300222"/>
              <a:chExt cx="411480" cy="428568"/>
            </a:xfrm>
          </p:grpSpPr>
          <p:pic>
            <p:nvPicPr>
              <p:cNvPr id="49"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50" name="文字方塊 49"/>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6</a:t>
                </a:r>
                <a:endParaRPr lang="zh-TW" altLang="en-US" dirty="0">
                  <a:solidFill>
                    <a:schemeClr val="bg1"/>
                  </a:solidFill>
                </a:endParaRPr>
              </a:p>
            </p:txBody>
          </p:sp>
        </p:grpSp>
        <p:sp>
          <p:nvSpPr>
            <p:cNvPr id="48" name="文字方塊 47"/>
            <p:cNvSpPr txBox="1"/>
            <p:nvPr/>
          </p:nvSpPr>
          <p:spPr>
            <a:xfrm>
              <a:off x="1002382" y="1291479"/>
              <a:ext cx="7028273" cy="523220"/>
            </a:xfrm>
            <a:prstGeom prst="rect">
              <a:avLst/>
            </a:prstGeom>
            <a:noFill/>
          </p:spPr>
          <p:txBody>
            <a:bodyPr wrap="square" rtlCol="0">
              <a:spAutoFit/>
            </a:bodyPr>
            <a:lstStyle/>
            <a:p>
              <a:r>
                <a:rPr lang="zh-TW" altLang="en-US" sz="1400" b="1" dirty="0">
                  <a:latin typeface="Adobe 楷体 Std R" pitchFamily="18" charset="-128"/>
                  <a:ea typeface="Adobe 楷体 Std R" pitchFamily="18" charset="-128"/>
                </a:rPr>
                <a:t>      目前有部分股票代號的線性回歸預測結果是</a:t>
              </a:r>
              <a:r>
                <a:rPr lang="en-US" altLang="zh-TW" sz="1400" b="1" dirty="0">
                  <a:latin typeface="Adobe 楷体 Std R" pitchFamily="18" charset="-128"/>
                  <a:ea typeface="Adobe 楷体 Std R" pitchFamily="18" charset="-128"/>
                </a:rPr>
                <a:t>100%</a:t>
              </a:r>
              <a:r>
                <a:rPr lang="zh-TW" altLang="en-US" sz="1400" b="1" dirty="0">
                  <a:latin typeface="Adobe 楷体 Std R" pitchFamily="18" charset="-128"/>
                  <a:ea typeface="Adobe 楷体 Std R" pitchFamily="18" charset="-128"/>
                </a:rPr>
                <a:t>需在測試是否有過擬合問題</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如果有的話</a:t>
              </a:r>
              <a:r>
                <a:rPr lang="en-US" altLang="zh-TW" sz="1400" b="1" dirty="0">
                  <a:latin typeface="Adobe 楷体 Std R" pitchFamily="18" charset="-128"/>
                  <a:ea typeface="Adobe 楷体 Std R" pitchFamily="18" charset="-128"/>
                </a:rPr>
                <a:t>,</a:t>
              </a:r>
              <a:r>
                <a:rPr lang="zh-TW" altLang="en-US" sz="1400" b="1" dirty="0">
                  <a:latin typeface="Adobe 楷体 Std R" pitchFamily="18" charset="-128"/>
                  <a:ea typeface="Adobe 楷体 Std R" pitchFamily="18" charset="-128"/>
                </a:rPr>
                <a:t> 需要再修正模型測試</a:t>
              </a:r>
              <a:r>
                <a:rPr lang="en-US" altLang="zh-TW" sz="1400" b="1" dirty="0">
                  <a:latin typeface="Adobe 楷体 Std R" pitchFamily="18" charset="-128"/>
                  <a:ea typeface="Adobe 楷体 Std R" pitchFamily="18" charset="-128"/>
                </a:rPr>
                <a:t>.</a:t>
              </a:r>
            </a:p>
          </p:txBody>
        </p:sp>
      </p:grpSp>
    </p:spTree>
    <p:extLst>
      <p:ext uri="{BB962C8B-B14F-4D97-AF65-F5344CB8AC3E}">
        <p14:creationId xmlns:p14="http://schemas.microsoft.com/office/powerpoint/2010/main" val="2525985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
            <a:ext cx="9144000" cy="5143500"/>
          </a:xfrm>
          <a:prstGeom prst="rect">
            <a:avLst/>
          </a:prstGeom>
          <a:noFill/>
          <a:ln w="9525">
            <a:noFill/>
            <a:miter lim="800000"/>
            <a:headEnd/>
            <a:tailEnd/>
          </a:ln>
          <a:effectLst/>
        </p:spPr>
      </p:pic>
      <p:pic>
        <p:nvPicPr>
          <p:cNvPr id="2" name="Picture 3" descr="I:\我的模板\中国风模板\中国风模板05\宽版\页面1\切片\墨竹02.png"/>
          <p:cNvPicPr>
            <a:picLocks noChangeAspect="1" noChangeArrowheads="1"/>
          </p:cNvPicPr>
          <p:nvPr/>
        </p:nvPicPr>
        <p:blipFill>
          <a:blip r:embed="rId4" cstate="email"/>
          <a:srcRect/>
          <a:stretch>
            <a:fillRect/>
          </a:stretch>
        </p:blipFill>
        <p:spPr bwMode="auto">
          <a:xfrm>
            <a:off x="0" y="0"/>
            <a:ext cx="9144000" cy="5143500"/>
          </a:xfrm>
          <a:prstGeom prst="rect">
            <a:avLst/>
          </a:prstGeom>
          <a:noFill/>
        </p:spPr>
      </p:pic>
      <p:sp>
        <p:nvSpPr>
          <p:cNvPr id="5" name="TextBox 4"/>
          <p:cNvSpPr txBox="1"/>
          <p:nvPr/>
        </p:nvSpPr>
        <p:spPr>
          <a:xfrm>
            <a:off x="2339752" y="1995686"/>
            <a:ext cx="4392488" cy="923330"/>
          </a:xfrm>
          <a:prstGeom prst="rect">
            <a:avLst/>
          </a:prstGeom>
          <a:noFill/>
        </p:spPr>
        <p:txBody>
          <a:bodyPr wrap="square" rtlCol="0">
            <a:spAutoFit/>
          </a:bodyPr>
          <a:lstStyle/>
          <a:p>
            <a:pPr algn="ctr"/>
            <a:r>
              <a:rPr lang="zh-TW" altLang="en-US" sz="5400" b="1" dirty="0">
                <a:latin typeface="Adobe 楷体 Std R" pitchFamily="18" charset="-128"/>
                <a:ea typeface="Adobe 楷体 Std R" pitchFamily="18" charset="-128"/>
              </a:rPr>
              <a:t>簡報結束</a:t>
            </a:r>
            <a:endParaRPr lang="zh-CN" altLang="en-US" sz="5400" b="1" dirty="0">
              <a:latin typeface="Adobe 楷体 Std R" pitchFamily="18" charset="-128"/>
              <a:ea typeface="Adobe 楷体 Std R" pitchFamily="18" charset="-128"/>
            </a:endParaRPr>
          </a:p>
        </p:txBody>
      </p:sp>
    </p:spTree>
    <p:extLst>
      <p:ext uri="{BB962C8B-B14F-4D97-AF65-F5344CB8AC3E}">
        <p14:creationId xmlns:p14="http://schemas.microsoft.com/office/powerpoint/2010/main" val="1225138473"/>
      </p:ext>
    </p:extLst>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spcBef>
                <a:spcPts val="0"/>
              </a:spcBef>
              <a:defRPr/>
            </a:pPr>
            <a:r>
              <a:rPr lang="zh-TW" altLang="en-US" sz="4000" b="1" kern="0" spc="-1" dirty="0">
                <a:latin typeface="Adobe 楷体 Std R" pitchFamily="18" charset="-128"/>
                <a:ea typeface="Adobe 楷体 Std R" pitchFamily="18" charset="-128"/>
              </a:rPr>
              <a:t>前言</a:t>
            </a:r>
            <a:endParaRPr lang="en-US" altLang="zh-TW" sz="4000" b="1" kern="0" spc="-1" dirty="0">
              <a:latin typeface="Adobe 楷体 Std R" pitchFamily="18" charset="-128"/>
              <a:ea typeface="Adobe 楷体 Std R" pitchFamily="18" charset="-128"/>
            </a:endParaRPr>
          </a:p>
        </p:txBody>
      </p:sp>
      <p:grpSp>
        <p:nvGrpSpPr>
          <p:cNvPr id="3" name="组合 8"/>
          <p:cNvGrpSpPr/>
          <p:nvPr/>
        </p:nvGrpSpPr>
        <p:grpSpPr>
          <a:xfrm>
            <a:off x="323528" y="555526"/>
            <a:ext cx="5904656" cy="705664"/>
            <a:chOff x="1367644" y="699543"/>
            <a:chExt cx="5904656" cy="705664"/>
          </a:xfrm>
        </p:grpSpPr>
        <p:grpSp>
          <p:nvGrpSpPr>
            <p:cNvPr id="4" name="组合 7"/>
            <p:cNvGrpSpPr/>
            <p:nvPr/>
          </p:nvGrpSpPr>
          <p:grpSpPr>
            <a:xfrm>
              <a:off x="1367644" y="699543"/>
              <a:ext cx="684076" cy="705664"/>
              <a:chOff x="1367644" y="699543"/>
              <a:chExt cx="684076" cy="705664"/>
            </a:xfrm>
          </p:grpSpPr>
          <p:pic>
            <p:nvPicPr>
              <p:cNvPr id="6"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7" name="TextBox 5"/>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一</a:t>
                </a:r>
              </a:p>
            </p:txBody>
          </p:sp>
        </p:grpSp>
        <p:sp>
          <p:nvSpPr>
            <p:cNvPr id="5" name="TextBox 6"/>
            <p:cNvSpPr txBox="1"/>
            <p:nvPr/>
          </p:nvSpPr>
          <p:spPr>
            <a:xfrm>
              <a:off x="1943708" y="771550"/>
              <a:ext cx="5328592"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製作動機</a:t>
              </a:r>
              <a:r>
                <a:rPr lang="en-US" altLang="zh-TW" sz="2800" b="1" dirty="0">
                  <a:latin typeface="Adobe 楷体 Std R" pitchFamily="18" charset="-128"/>
                  <a:ea typeface="Adobe 楷体 Std R" pitchFamily="18" charset="-128"/>
                </a:rPr>
                <a:t>:</a:t>
              </a:r>
              <a:endParaRPr lang="zh-CN" altLang="en-US" sz="2800" b="1" dirty="0">
                <a:latin typeface="Adobe 楷体 Std R" pitchFamily="18" charset="-128"/>
                <a:ea typeface="Adobe 楷体 Std R" pitchFamily="18" charset="-128"/>
              </a:endParaRPr>
            </a:p>
          </p:txBody>
        </p:sp>
      </p:grpSp>
      <p:grpSp>
        <p:nvGrpSpPr>
          <p:cNvPr id="8" name="组合 9"/>
          <p:cNvGrpSpPr/>
          <p:nvPr/>
        </p:nvGrpSpPr>
        <p:grpSpPr>
          <a:xfrm>
            <a:off x="323528" y="2427734"/>
            <a:ext cx="5904656" cy="705664"/>
            <a:chOff x="1367644" y="699543"/>
            <a:chExt cx="5904656" cy="705664"/>
          </a:xfrm>
        </p:grpSpPr>
        <p:grpSp>
          <p:nvGrpSpPr>
            <p:cNvPr id="9" name="组合 10"/>
            <p:cNvGrpSpPr/>
            <p:nvPr/>
          </p:nvGrpSpPr>
          <p:grpSpPr>
            <a:xfrm>
              <a:off x="1367644" y="699543"/>
              <a:ext cx="684076" cy="705664"/>
              <a:chOff x="1367644" y="699543"/>
              <a:chExt cx="684076" cy="705664"/>
            </a:xfrm>
          </p:grpSpPr>
          <p:pic>
            <p:nvPicPr>
              <p:cNvPr id="11" name="图片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12" name="TextBox 13"/>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二</a:t>
                </a:r>
              </a:p>
            </p:txBody>
          </p:sp>
        </p:grpSp>
        <p:sp>
          <p:nvSpPr>
            <p:cNvPr id="10" name="TextBox 11"/>
            <p:cNvSpPr txBox="1"/>
            <p:nvPr/>
          </p:nvSpPr>
          <p:spPr>
            <a:xfrm>
              <a:off x="1943708"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zh-TW" altLang="en-US" b="1" dirty="0"/>
                <a:t>目標</a:t>
              </a:r>
              <a:r>
                <a:rPr lang="en-US" altLang="zh-TW" b="1" dirty="0"/>
                <a:t>:</a:t>
              </a:r>
            </a:p>
          </p:txBody>
        </p:sp>
      </p:grpSp>
      <p:sp>
        <p:nvSpPr>
          <p:cNvPr id="13" name="文字方塊 12"/>
          <p:cNvSpPr txBox="1"/>
          <p:nvPr/>
        </p:nvSpPr>
        <p:spPr>
          <a:xfrm>
            <a:off x="971600" y="1131590"/>
            <a:ext cx="7585731" cy="1354217"/>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        製作八字五行屬性匹配公司五行屬性系統的動機是為了幫助使用者更好地了解自身的五行屬性，以便在工作中更好地發揮自己的特長。在現代企業中，員工是企業最重要的資產，他們的能力和素質直接影響著企業的發展。因此，我們認為應該提供一個工具，讓使用者可以更好地了解自己的五行屬性，從而更好地發揮自己的能力，實現自我價值的最大化</a:t>
            </a:r>
            <a:r>
              <a:rPr lang="zh-TW" altLang="en-US" dirty="0">
                <a:latin typeface="Adobe 楷体 Std R" pitchFamily="18" charset="-128"/>
                <a:ea typeface="Adobe 楷体 Std R" pitchFamily="18" charset="-128"/>
              </a:rPr>
              <a:t>。</a:t>
            </a:r>
          </a:p>
        </p:txBody>
      </p:sp>
      <p:sp>
        <p:nvSpPr>
          <p:cNvPr id="14" name="文字方塊 13"/>
          <p:cNvSpPr txBox="1"/>
          <p:nvPr/>
        </p:nvSpPr>
        <p:spPr>
          <a:xfrm>
            <a:off x="971600" y="2941181"/>
            <a:ext cx="7585731" cy="2062103"/>
          </a:xfrm>
          <a:prstGeom prst="rect">
            <a:avLst/>
          </a:prstGeom>
          <a:noFill/>
        </p:spPr>
        <p:txBody>
          <a:bodyPr wrap="square" rtlCol="0">
            <a:spAutoFit/>
          </a:bodyPr>
          <a:lstStyle>
            <a:defPPr>
              <a:defRPr lang="zh-CN"/>
            </a:defPPr>
            <a:lvl1pPr algn="just">
              <a:defRPr>
                <a:latin typeface="Adobe 楷体 Std R" pitchFamily="18" charset="-128"/>
                <a:ea typeface="Adobe 楷体 Std R" pitchFamily="18" charset="-128"/>
              </a:defRPr>
            </a:lvl1pPr>
          </a:lstStyle>
          <a:p>
            <a:r>
              <a:rPr lang="zh-TW" altLang="en-US" sz="1600" dirty="0"/>
              <a:t>        我們的目標是打造一個完整的八字五行屬性匹配使用者五行屬性系統，該系統可以自動分析使用者的五行屬性，幫助使用者更好地適應工作環境，提高工作效率和表現。通過這個系統，使用者可以更好地了解自己的優勢和弱點，從而在工作中更好地發揮自己的特長，提高工作滿意度和自我價值感，並提供相應企業的質量優劣，提升對企業的安全感 。</a:t>
            </a:r>
          </a:p>
          <a:p>
            <a:r>
              <a:rPr lang="zh-TW" altLang="en-US" sz="1600" dirty="0"/>
              <a:t>        總之，我們希望通過這個系統，讓使用者更好地了解自身的五行屬性，從而更好地發揮自己的能力，實現自我價值的最大化，同時也為企業的發展注入新的活力和動力。</a:t>
            </a:r>
          </a:p>
        </p:txBody>
      </p:sp>
    </p:spTree>
    <p:extLst>
      <p:ext uri="{BB962C8B-B14F-4D97-AF65-F5344CB8AC3E}">
        <p14:creationId xmlns:p14="http://schemas.microsoft.com/office/powerpoint/2010/main" val="428962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矩形 88"/>
          <p:cNvSpPr/>
          <p:nvPr/>
        </p:nvSpPr>
        <p:spPr>
          <a:xfrm>
            <a:off x="0" y="2600294"/>
            <a:ext cx="9144000" cy="609302"/>
          </a:xfrm>
          <a:prstGeom prst="rect">
            <a:avLst/>
          </a:prstGeom>
          <a:solidFill>
            <a:srgbClr val="F79646">
              <a:lumMod val="75000"/>
              <a:alpha val="35000"/>
            </a:srgbClr>
          </a:solidFill>
          <a:ln w="25400" cap="flat" cmpd="sng" algn="ctr">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 lastClr="FFFFFF"/>
              </a:solidFill>
              <a:effectLst/>
              <a:uLnTx/>
              <a:uFillTx/>
              <a:latin typeface="Arial"/>
            </a:endParaRPr>
          </a:p>
        </p:txBody>
      </p:sp>
      <p:sp>
        <p:nvSpPr>
          <p:cNvPr id="90" name="矩形 89"/>
          <p:cNvSpPr/>
          <p:nvPr/>
        </p:nvSpPr>
        <p:spPr>
          <a:xfrm>
            <a:off x="0" y="600875"/>
            <a:ext cx="9144000" cy="703566"/>
          </a:xfrm>
          <a:prstGeom prst="rect">
            <a:avLst/>
          </a:prstGeom>
          <a:solidFill>
            <a:srgbClr val="00B050">
              <a:alpha val="35000"/>
            </a:srgbClr>
          </a:solidFill>
          <a:ln w="25400" cap="flat" cmpd="sng" algn="ctr">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ysClr val="window" lastClr="FFFFFF"/>
              </a:solidFill>
              <a:effectLst/>
              <a:uLnTx/>
              <a:uFillTx/>
              <a:latin typeface="Arial"/>
            </a:endParaRPr>
          </a:p>
        </p:txBody>
      </p:sp>
      <p:sp>
        <p:nvSpPr>
          <p:cNvPr id="91" name="矩形 90"/>
          <p:cNvSpPr/>
          <p:nvPr/>
        </p:nvSpPr>
        <p:spPr>
          <a:xfrm>
            <a:off x="0" y="1606870"/>
            <a:ext cx="9144000" cy="689548"/>
          </a:xfrm>
          <a:prstGeom prst="rect">
            <a:avLst/>
          </a:prstGeom>
          <a:solidFill>
            <a:srgbClr val="0070C0">
              <a:alpha val="35000"/>
            </a:srgbClr>
          </a:solidFill>
          <a:ln w="25400" cap="flat" cmpd="sng" algn="ctr">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 lastClr="FFFFFF"/>
              </a:solidFill>
              <a:effectLst/>
              <a:uLnTx/>
              <a:uFillTx/>
              <a:latin typeface="Arial"/>
            </a:endParaRPr>
          </a:p>
        </p:txBody>
      </p:sp>
      <p:sp>
        <p:nvSpPr>
          <p:cNvPr id="93" name="CustomShape 15"/>
          <p:cNvSpPr>
            <a:spLocks/>
          </p:cNvSpPr>
          <p:nvPr/>
        </p:nvSpPr>
        <p:spPr>
          <a:xfrm>
            <a:off x="2843808" y="699542"/>
            <a:ext cx="801712" cy="521766"/>
          </a:xfrm>
          <a:prstGeom prst="rect">
            <a:avLst/>
          </a:prstGeom>
          <a:noFill/>
          <a:ln w="0">
            <a:solidFill>
              <a:sysClr val="windowText" lastClr="000000"/>
            </a:solidFill>
            <a:tailEnd type="triangle"/>
          </a:ln>
          <a:effectLst/>
        </p:spPr>
        <p:txBody>
          <a:bodyPr wrap="squar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使用者</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登入</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94" name="CustomShape 15"/>
          <p:cNvSpPr>
            <a:spLocks/>
          </p:cNvSpPr>
          <p:nvPr/>
        </p:nvSpPr>
        <p:spPr>
          <a:xfrm>
            <a:off x="4572000" y="699544"/>
            <a:ext cx="719982"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填基本</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資料</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95" name="CustomShape 15"/>
          <p:cNvSpPr>
            <a:spLocks/>
          </p:cNvSpPr>
          <p:nvPr/>
        </p:nvSpPr>
        <p:spPr>
          <a:xfrm>
            <a:off x="3682504" y="699542"/>
            <a:ext cx="846287" cy="521766"/>
          </a:xfrm>
          <a:prstGeom prst="rect">
            <a:avLst/>
          </a:prstGeom>
          <a:noFill/>
          <a:ln w="0">
            <a:solidFill>
              <a:sysClr val="windowText" lastClr="000000"/>
            </a:solidFill>
            <a:tailEnd type="triangle"/>
          </a:ln>
          <a:effectLst/>
        </p:spPr>
        <p:txBody>
          <a:bodyPr wrap="squar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使用者</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註冊</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96" name="CustomShape 15"/>
          <p:cNvSpPr>
            <a:spLocks/>
          </p:cNvSpPr>
          <p:nvPr/>
        </p:nvSpPr>
        <p:spPr>
          <a:xfrm>
            <a:off x="4682108" y="1691532"/>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擷取算命</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網站資訊</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97" name="CustomShape 15"/>
          <p:cNvSpPr>
            <a:spLocks/>
          </p:cNvSpPr>
          <p:nvPr/>
        </p:nvSpPr>
        <p:spPr>
          <a:xfrm>
            <a:off x="2809900" y="1693881"/>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擷取並存</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喜用神</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98" name="CustomShape 15"/>
          <p:cNvSpPr>
            <a:spLocks/>
          </p:cNvSpPr>
          <p:nvPr/>
        </p:nvSpPr>
        <p:spPr>
          <a:xfrm>
            <a:off x="1873796" y="1694633"/>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取生辰並</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傳至網站</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99" name="CustomShape 15"/>
          <p:cNvSpPr>
            <a:spLocks/>
          </p:cNvSpPr>
          <p:nvPr/>
        </p:nvSpPr>
        <p:spPr>
          <a:xfrm>
            <a:off x="3748686" y="1688905"/>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擷取公司</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資料</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100" name="CustomShape 15"/>
          <p:cNvSpPr>
            <a:spLocks/>
          </p:cNvSpPr>
          <p:nvPr/>
        </p:nvSpPr>
        <p:spPr>
          <a:xfrm>
            <a:off x="937692" y="1693882"/>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存使用者</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資料</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101" name="CustomShape 15"/>
          <p:cNvSpPr>
            <a:spLocks noChangeAspect="1"/>
          </p:cNvSpPr>
          <p:nvPr/>
        </p:nvSpPr>
        <p:spPr>
          <a:xfrm>
            <a:off x="7202388" y="699543"/>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顯示算命</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資</a:t>
            </a:r>
            <a:r>
              <a:rPr kumimoji="0" lang="zh-TW" altLang="en-US" sz="1400" b="1" i="0" u="none" strike="noStrike" kern="0" cap="none" spc="-1" normalizeH="0" baseline="0" noProof="0" dirty="0">
                <a:ln>
                  <a:noFill/>
                </a:ln>
                <a:solidFill>
                  <a:srgbClr val="006600"/>
                </a:solidFill>
                <a:effectLst/>
                <a:uLnTx/>
                <a:uFillTx/>
                <a:latin typeface="Calibri"/>
              </a:rPr>
              <a:t>訊</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102" name="CustomShape 15"/>
          <p:cNvSpPr>
            <a:spLocks/>
          </p:cNvSpPr>
          <p:nvPr/>
        </p:nvSpPr>
        <p:spPr>
          <a:xfrm>
            <a:off x="8423914" y="699542"/>
            <a:ext cx="540574"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Arial"/>
              </a:rPr>
              <a:t>信箱</a:t>
            </a:r>
            <a:endParaRPr kumimoji="0" lang="en-US" altLang="zh-TW" sz="1400" b="1" i="0" u="none" strike="noStrike" kern="0" cap="none" spc="-1" normalizeH="0" baseline="0" noProof="0" dirty="0">
              <a:ln>
                <a:noFill/>
              </a:ln>
              <a:solidFill>
                <a:srgbClr val="0066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驗證</a:t>
            </a:r>
            <a:endParaRPr kumimoji="0" lang="en-US" altLang="zh-TW" sz="1400" b="1" i="0" u="none" strike="noStrike" kern="0" cap="none" spc="-1" normalizeH="0" baseline="0" noProof="0" dirty="0">
              <a:ln>
                <a:noFill/>
              </a:ln>
              <a:solidFill>
                <a:srgbClr val="006600"/>
              </a:solidFill>
              <a:effectLst/>
              <a:uLnTx/>
              <a:uFillTx/>
              <a:latin typeface="Arial"/>
            </a:endParaRPr>
          </a:p>
        </p:txBody>
      </p:sp>
      <p:sp>
        <p:nvSpPr>
          <p:cNvPr id="103" name="CustomShape 15"/>
          <p:cNvSpPr>
            <a:spLocks/>
          </p:cNvSpPr>
          <p:nvPr/>
        </p:nvSpPr>
        <p:spPr>
          <a:xfrm>
            <a:off x="1691680" y="699544"/>
            <a:ext cx="540574"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主頁</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操作</a:t>
            </a:r>
            <a:endParaRPr kumimoji="0" lang="en-US" altLang="zh-TW" sz="1400" b="1" i="0" u="none" strike="noStrike" kern="0" cap="none" spc="-1" normalizeH="0" baseline="0" noProof="0" dirty="0">
              <a:ln>
                <a:noFill/>
              </a:ln>
              <a:solidFill>
                <a:srgbClr val="006600"/>
              </a:solidFill>
              <a:effectLst/>
              <a:uLnTx/>
              <a:uFillTx/>
              <a:latin typeface="Arial"/>
            </a:endParaRPr>
          </a:p>
        </p:txBody>
      </p:sp>
      <p:sp>
        <p:nvSpPr>
          <p:cNvPr id="104" name="CustomShape 15"/>
          <p:cNvSpPr>
            <a:spLocks/>
          </p:cNvSpPr>
          <p:nvPr/>
        </p:nvSpPr>
        <p:spPr>
          <a:xfrm>
            <a:off x="5319281" y="699004"/>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修改密碼</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及資料</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105" name="CustomShape 15"/>
          <p:cNvSpPr>
            <a:spLocks noChangeAspect="1"/>
          </p:cNvSpPr>
          <p:nvPr/>
        </p:nvSpPr>
        <p:spPr>
          <a:xfrm>
            <a:off x="2267744" y="699542"/>
            <a:ext cx="540574"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規則</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限定</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106" name="CustomShape 15"/>
          <p:cNvSpPr>
            <a:spLocks/>
          </p:cNvSpPr>
          <p:nvPr/>
        </p:nvSpPr>
        <p:spPr>
          <a:xfrm>
            <a:off x="6264898" y="699542"/>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6600"/>
                </a:solidFill>
                <a:effectLst/>
                <a:uLnTx/>
                <a:uFillTx/>
                <a:latin typeface="Calibri"/>
              </a:rPr>
              <a:t>顯示公司</a:t>
            </a:r>
            <a:endParaRPr kumimoji="0" lang="en-US" altLang="zh-TW" sz="1400" b="1" i="0" u="none" strike="noStrike" kern="0" cap="none" spc="-1" normalizeH="0" baseline="0" noProof="0" dirty="0">
              <a:ln>
                <a:noFill/>
              </a:ln>
              <a:solidFill>
                <a:srgbClr val="0066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1400" b="1" i="0" u="none" strike="noStrike" kern="0" cap="none" spc="-1" normalizeH="0" baseline="0" noProof="0" dirty="0">
                <a:ln>
                  <a:noFill/>
                </a:ln>
                <a:solidFill>
                  <a:srgbClr val="006600"/>
                </a:solidFill>
                <a:effectLst/>
                <a:uLnTx/>
                <a:uFillTx/>
                <a:latin typeface="Calibri"/>
              </a:rPr>
              <a:t>資</a:t>
            </a:r>
            <a:r>
              <a:rPr kumimoji="0" lang="zh-TW" altLang="en-US" sz="1400" b="1" i="0" u="none" strike="noStrike" kern="0" cap="none" spc="-1" normalizeH="0" baseline="0" noProof="0" dirty="0">
                <a:ln>
                  <a:noFill/>
                </a:ln>
                <a:solidFill>
                  <a:srgbClr val="006600"/>
                </a:solidFill>
                <a:effectLst/>
                <a:uLnTx/>
                <a:uFillTx/>
                <a:latin typeface="Calibri"/>
              </a:rPr>
              <a:t>訊</a:t>
            </a:r>
            <a:endParaRPr kumimoji="0" lang="en-US" altLang="zh-TW" sz="1400" b="1" i="0" u="none" strike="noStrike" kern="0" cap="none" spc="-1" normalizeH="0" baseline="0" noProof="0" dirty="0">
              <a:ln>
                <a:noFill/>
              </a:ln>
              <a:solidFill>
                <a:srgbClr val="006600"/>
              </a:solidFill>
              <a:effectLst/>
              <a:uLnTx/>
              <a:uFillTx/>
              <a:latin typeface="Calibri"/>
            </a:endParaRPr>
          </a:p>
        </p:txBody>
      </p:sp>
      <p:sp>
        <p:nvSpPr>
          <p:cNvPr id="107" name="CustomShape 15"/>
          <p:cNvSpPr>
            <a:spLocks/>
          </p:cNvSpPr>
          <p:nvPr/>
        </p:nvSpPr>
        <p:spPr>
          <a:xfrm>
            <a:off x="8225560" y="1687146"/>
            <a:ext cx="570903"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1" normalizeH="0" baseline="0" noProof="0" dirty="0">
                <a:ln>
                  <a:noFill/>
                </a:ln>
                <a:solidFill>
                  <a:srgbClr val="0000CC"/>
                </a:solidFill>
                <a:effectLst/>
                <a:uLnTx/>
                <a:uFillTx/>
                <a:latin typeface="Arial"/>
              </a:rPr>
              <a:t>ROE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預測</a:t>
            </a:r>
          </a:p>
        </p:txBody>
      </p:sp>
      <p:sp>
        <p:nvSpPr>
          <p:cNvPr id="108" name="CustomShape 15"/>
          <p:cNvSpPr>
            <a:spLocks/>
          </p:cNvSpPr>
          <p:nvPr/>
        </p:nvSpPr>
        <p:spPr>
          <a:xfrm>
            <a:off x="5618212" y="1694633"/>
            <a:ext cx="719982"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比對</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喜用神</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109" name="CustomShape 15"/>
          <p:cNvSpPr>
            <a:spLocks/>
          </p:cNvSpPr>
          <p:nvPr/>
        </p:nvSpPr>
        <p:spPr>
          <a:xfrm>
            <a:off x="6376392" y="1694633"/>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b="1" kern="0" spc="-1" dirty="0">
                <a:solidFill>
                  <a:srgbClr val="0000CC"/>
                </a:solidFill>
                <a:latin typeface="Arial"/>
              </a:rPr>
              <a:t>存取</a:t>
            </a:r>
            <a:r>
              <a:rPr kumimoji="0" lang="zh-TW" altLang="en-US" sz="1400" b="1" i="0" u="none" strike="noStrike" kern="0" cap="none" spc="-1" normalizeH="0" baseline="0" noProof="0" dirty="0">
                <a:ln>
                  <a:noFill/>
                </a:ln>
                <a:solidFill>
                  <a:srgbClr val="0000CC"/>
                </a:solidFill>
                <a:effectLst/>
                <a:uLnTx/>
                <a:uFillTx/>
                <a:latin typeface="Arial"/>
              </a:rPr>
              <a:t>公司</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相關資料</a:t>
            </a:r>
            <a:endParaRPr kumimoji="0" lang="en-US" altLang="zh-TW" sz="1400" b="1" i="0" u="none" strike="noStrike" kern="0" cap="none" spc="-1" normalizeH="0" baseline="0" noProof="0" dirty="0">
              <a:ln>
                <a:noFill/>
              </a:ln>
              <a:solidFill>
                <a:srgbClr val="0000CC"/>
              </a:solidFill>
              <a:effectLst/>
              <a:uLnTx/>
              <a:uFillTx/>
              <a:latin typeface="Arial"/>
            </a:endParaRPr>
          </a:p>
        </p:txBody>
      </p:sp>
      <p:sp>
        <p:nvSpPr>
          <p:cNvPr id="110" name="CustomShape 15"/>
          <p:cNvSpPr>
            <a:spLocks/>
          </p:cNvSpPr>
          <p:nvPr/>
        </p:nvSpPr>
        <p:spPr>
          <a:xfrm>
            <a:off x="7299796" y="1688905"/>
            <a:ext cx="899390"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0000CC"/>
                </a:solidFill>
                <a:effectLst/>
                <a:uLnTx/>
                <a:uFillTx/>
                <a:latin typeface="Arial"/>
              </a:rPr>
              <a:t>擷取公司</a:t>
            </a:r>
            <a:endParaRPr kumimoji="0" lang="en-US" altLang="zh-TW" sz="1400" b="1" i="0" u="none" strike="noStrike" kern="0" cap="none" spc="-1" normalizeH="0" baseline="0" noProof="0" dirty="0">
              <a:ln>
                <a:noFill/>
              </a:ln>
              <a:solidFill>
                <a:srgbClr val="0000CC"/>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1" normalizeH="0" baseline="0" noProof="0" dirty="0">
                <a:ln>
                  <a:noFill/>
                </a:ln>
                <a:solidFill>
                  <a:srgbClr val="0000CC"/>
                </a:solidFill>
                <a:effectLst/>
                <a:uLnTx/>
                <a:uFillTx/>
                <a:latin typeface="Arial"/>
              </a:rPr>
              <a:t>ROE</a:t>
            </a:r>
          </a:p>
        </p:txBody>
      </p:sp>
      <p:sp>
        <p:nvSpPr>
          <p:cNvPr id="114" name="流程圖: 磁碟 113"/>
          <p:cNvSpPr/>
          <p:nvPr/>
        </p:nvSpPr>
        <p:spPr>
          <a:xfrm>
            <a:off x="2935" y="3579862"/>
            <a:ext cx="9141065" cy="585255"/>
          </a:xfrm>
          <a:prstGeom prst="flowChartMagneticDisk">
            <a:avLst/>
          </a:prstGeom>
          <a:solidFill>
            <a:sysClr val="window" lastClr="FFFFFF">
              <a:lumMod val="65000"/>
            </a:sysClr>
          </a:solidFill>
          <a:ln w="25400" cap="flat" cmpd="sng" algn="ctr">
            <a:solidFill>
              <a:srgbClr val="4F81BD">
                <a:shade val="50000"/>
              </a:srgbClr>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solidFill>
                  <a:sysClr val="windowText" lastClr="000000"/>
                </a:solidFill>
                <a:effectLst/>
                <a:uLnTx/>
                <a:uFillTx/>
                <a:latin typeface="Arial"/>
              </a:rPr>
              <a:t>Firebase data base</a:t>
            </a:r>
            <a:endParaRPr kumimoji="0" lang="zh-TW" altLang="en-US" sz="1600" b="1" i="0" u="none" strike="noStrike" kern="0" cap="none" spc="0" normalizeH="0" baseline="0" noProof="0" dirty="0">
              <a:ln>
                <a:noFill/>
              </a:ln>
              <a:solidFill>
                <a:sysClr val="windowText" lastClr="000000"/>
              </a:solidFill>
              <a:effectLst/>
              <a:uLnTx/>
              <a:uFillTx/>
              <a:latin typeface="Arial"/>
            </a:endParaRPr>
          </a:p>
        </p:txBody>
      </p:sp>
      <p:sp>
        <p:nvSpPr>
          <p:cNvPr id="119" name="文字方塊 118"/>
          <p:cNvSpPr txBox="1"/>
          <p:nvPr/>
        </p:nvSpPr>
        <p:spPr>
          <a:xfrm>
            <a:off x="-37695" y="699542"/>
            <a:ext cx="1600118"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800" b="1" i="0" u="none" strike="noStrike" kern="0" cap="none" spc="0" normalizeH="0" baseline="0" noProof="0" dirty="0">
                <a:ln>
                  <a:noFill/>
                </a:ln>
                <a:solidFill>
                  <a:srgbClr val="006600"/>
                </a:solidFill>
                <a:effectLst/>
                <a:uLnTx/>
                <a:uFillTx/>
              </a:rPr>
              <a:t>Template</a:t>
            </a:r>
            <a:endParaRPr kumimoji="0" lang="zh-TW" altLang="en-US" sz="2800" b="1" i="0" u="none" strike="noStrike" kern="0" cap="none" spc="0" normalizeH="0" baseline="0" noProof="0" dirty="0">
              <a:ln>
                <a:noFill/>
              </a:ln>
              <a:solidFill>
                <a:srgbClr val="006600"/>
              </a:solidFill>
              <a:effectLst/>
              <a:uLnTx/>
              <a:uFillTx/>
            </a:endParaRPr>
          </a:p>
        </p:txBody>
      </p:sp>
      <p:sp>
        <p:nvSpPr>
          <p:cNvPr id="120" name="文字方塊 119"/>
          <p:cNvSpPr txBox="1"/>
          <p:nvPr/>
        </p:nvSpPr>
        <p:spPr>
          <a:xfrm>
            <a:off x="2935" y="1709108"/>
            <a:ext cx="93326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800" b="1" i="0" u="none" strike="noStrike" kern="0" cap="none" spc="0" normalizeH="0" baseline="0" noProof="0" dirty="0">
                <a:ln>
                  <a:noFill/>
                </a:ln>
                <a:solidFill>
                  <a:srgbClr val="0000CC"/>
                </a:solidFill>
                <a:effectLst/>
                <a:uLnTx/>
                <a:uFillTx/>
              </a:rPr>
              <a:t>View</a:t>
            </a:r>
            <a:endParaRPr kumimoji="0" lang="zh-TW" altLang="en-US" sz="2800" b="1" i="0" u="none" strike="noStrike" kern="0" cap="none" spc="0" normalizeH="0" baseline="0" noProof="0" dirty="0">
              <a:ln>
                <a:noFill/>
              </a:ln>
              <a:solidFill>
                <a:srgbClr val="0000CC"/>
              </a:solidFill>
              <a:effectLst/>
              <a:uLnTx/>
              <a:uFillTx/>
            </a:endParaRPr>
          </a:p>
        </p:txBody>
      </p:sp>
      <p:sp>
        <p:nvSpPr>
          <p:cNvPr id="121" name="文字方塊 120"/>
          <p:cNvSpPr txBox="1"/>
          <p:nvPr/>
        </p:nvSpPr>
        <p:spPr>
          <a:xfrm>
            <a:off x="2935" y="2631058"/>
            <a:ext cx="115288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800" b="1" i="0" u="none" strike="noStrike" kern="0" cap="none" spc="0" normalizeH="0" baseline="0" noProof="0" dirty="0">
                <a:ln>
                  <a:noFill/>
                </a:ln>
                <a:solidFill>
                  <a:srgbClr val="CC3300"/>
                </a:solidFill>
                <a:effectLst/>
                <a:uLnTx/>
                <a:uFillTx/>
              </a:rPr>
              <a:t>Model</a:t>
            </a:r>
            <a:endParaRPr kumimoji="0" lang="zh-TW" altLang="en-US" sz="2800" b="1" i="0" u="none" strike="noStrike" kern="0" cap="none" spc="0" normalizeH="0" baseline="0" noProof="0" dirty="0">
              <a:ln>
                <a:noFill/>
              </a:ln>
              <a:solidFill>
                <a:srgbClr val="CC3300"/>
              </a:solidFill>
              <a:effectLst/>
              <a:uLnTx/>
              <a:uFillTx/>
            </a:endParaRPr>
          </a:p>
        </p:txBody>
      </p:sp>
      <p:sp>
        <p:nvSpPr>
          <p:cNvPr id="122" name="矩形 121"/>
          <p:cNvSpPr/>
          <p:nvPr/>
        </p:nvSpPr>
        <p:spPr>
          <a:xfrm>
            <a:off x="2935" y="4328518"/>
            <a:ext cx="9141065" cy="538321"/>
          </a:xfrm>
          <a:prstGeom prst="rect">
            <a:avLst/>
          </a:prstGeom>
          <a:solidFill>
            <a:srgbClr val="8064A2">
              <a:lumMod val="75000"/>
              <a:alpha val="35000"/>
            </a:srgbClr>
          </a:solidFill>
          <a:ln w="25400" cap="flat" cmpd="sng" algn="ctr">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 lastClr="FFFFFF"/>
              </a:solidFill>
              <a:effectLst/>
              <a:uLnTx/>
              <a:uFillTx/>
              <a:latin typeface="Arial"/>
            </a:endParaRPr>
          </a:p>
        </p:txBody>
      </p:sp>
      <p:sp>
        <p:nvSpPr>
          <p:cNvPr id="123" name="CustomShape 15"/>
          <p:cNvSpPr>
            <a:spLocks/>
          </p:cNvSpPr>
          <p:nvPr/>
        </p:nvSpPr>
        <p:spPr>
          <a:xfrm>
            <a:off x="2413617" y="4471853"/>
            <a:ext cx="1078798" cy="306323"/>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7030A0"/>
                </a:solidFill>
                <a:effectLst/>
                <a:uLnTx/>
                <a:uFillTx/>
                <a:latin typeface="Arial"/>
              </a:rPr>
              <a:t>劍靈命理網</a:t>
            </a:r>
            <a:endParaRPr kumimoji="0" lang="en-US" altLang="zh-TW" sz="1400" b="1" i="0" u="none" strike="noStrike" kern="0" cap="none" spc="-1" normalizeH="0" baseline="0" noProof="0" dirty="0">
              <a:ln>
                <a:noFill/>
              </a:ln>
              <a:solidFill>
                <a:srgbClr val="7030A0"/>
              </a:solidFill>
              <a:effectLst/>
              <a:uLnTx/>
              <a:uFillTx/>
              <a:latin typeface="Arial"/>
            </a:endParaRPr>
          </a:p>
        </p:txBody>
      </p:sp>
      <p:sp>
        <p:nvSpPr>
          <p:cNvPr id="124" name="CustomShape 15"/>
          <p:cNvSpPr>
            <a:spLocks/>
          </p:cNvSpPr>
          <p:nvPr/>
        </p:nvSpPr>
        <p:spPr>
          <a:xfrm>
            <a:off x="4060864" y="4472393"/>
            <a:ext cx="719982" cy="306323"/>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7030A0"/>
                </a:solidFill>
                <a:effectLst/>
                <a:uLnTx/>
                <a:uFillTx/>
                <a:latin typeface="Arial"/>
              </a:rPr>
              <a:t>財報狗</a:t>
            </a:r>
            <a:endParaRPr kumimoji="0" lang="en-US" altLang="zh-TW" sz="1400" b="1" i="0" u="none" strike="noStrike" kern="0" cap="none" spc="-1" normalizeH="0" baseline="0" noProof="0" dirty="0">
              <a:ln>
                <a:noFill/>
              </a:ln>
              <a:solidFill>
                <a:srgbClr val="7030A0"/>
              </a:solidFill>
              <a:effectLst/>
              <a:uLnTx/>
              <a:uFillTx/>
              <a:latin typeface="Arial"/>
            </a:endParaRPr>
          </a:p>
        </p:txBody>
      </p:sp>
      <p:sp>
        <p:nvSpPr>
          <p:cNvPr id="125" name="CustomShape 15"/>
          <p:cNvSpPr>
            <a:spLocks/>
          </p:cNvSpPr>
          <p:nvPr/>
        </p:nvSpPr>
        <p:spPr>
          <a:xfrm>
            <a:off x="5407558" y="4470122"/>
            <a:ext cx="2289258" cy="306323"/>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1" normalizeH="0" baseline="0" noProof="0" dirty="0">
                <a:ln>
                  <a:noFill/>
                </a:ln>
                <a:solidFill>
                  <a:srgbClr val="7030A0"/>
                </a:solidFill>
                <a:effectLst/>
                <a:uLnTx/>
                <a:uFillTx/>
                <a:latin typeface="Arial"/>
              </a:rPr>
              <a:t>Goodinfo!</a:t>
            </a:r>
            <a:r>
              <a:rPr kumimoji="0" lang="zh-TW" altLang="en-US" sz="1400" b="1" i="0" u="none" strike="noStrike" kern="0" cap="none" spc="-1" normalizeH="0" baseline="0" noProof="0" dirty="0">
                <a:ln>
                  <a:noFill/>
                </a:ln>
                <a:solidFill>
                  <a:srgbClr val="7030A0"/>
                </a:solidFill>
                <a:effectLst/>
                <a:uLnTx/>
                <a:uFillTx/>
                <a:latin typeface="Arial"/>
              </a:rPr>
              <a:t>台灣股市資訊網</a:t>
            </a:r>
            <a:endParaRPr kumimoji="0" lang="en-US" altLang="zh-TW" sz="1400" b="1" i="0" u="none" strike="noStrike" kern="0" cap="none" spc="-1" normalizeH="0" baseline="0" noProof="0" dirty="0">
              <a:ln>
                <a:noFill/>
              </a:ln>
              <a:solidFill>
                <a:srgbClr val="7030A0"/>
              </a:solidFill>
              <a:effectLst/>
              <a:uLnTx/>
              <a:uFillTx/>
              <a:latin typeface="Arial"/>
            </a:endParaRPr>
          </a:p>
        </p:txBody>
      </p:sp>
      <p:sp>
        <p:nvSpPr>
          <p:cNvPr id="126" name="文字方塊 125"/>
          <p:cNvSpPr txBox="1"/>
          <p:nvPr/>
        </p:nvSpPr>
        <p:spPr>
          <a:xfrm>
            <a:off x="179512" y="4299942"/>
            <a:ext cx="148951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800" b="1" i="0" u="none" strike="noStrike" kern="0" cap="none" spc="0" normalizeH="0" baseline="0" noProof="0" dirty="0">
                <a:ln>
                  <a:noFill/>
                </a:ln>
                <a:solidFill>
                  <a:srgbClr val="7030A0"/>
                </a:solidFill>
                <a:effectLst/>
                <a:uLnTx/>
                <a:uFillTx/>
              </a:rPr>
              <a:t>Network</a:t>
            </a:r>
            <a:endParaRPr kumimoji="0" lang="zh-TW" altLang="en-US" sz="2800" b="1" i="0" u="none" strike="noStrike" kern="0" cap="none" spc="0" normalizeH="0" baseline="0" noProof="0" dirty="0">
              <a:ln>
                <a:noFill/>
              </a:ln>
              <a:solidFill>
                <a:srgbClr val="7030A0"/>
              </a:solidFill>
              <a:effectLst/>
              <a:uLnTx/>
              <a:uFillTx/>
            </a:endParaRPr>
          </a:p>
        </p:txBody>
      </p:sp>
      <p:sp>
        <p:nvSpPr>
          <p:cNvPr id="127" name="上-下雙向箭號 126"/>
          <p:cNvSpPr>
            <a:spLocks/>
          </p:cNvSpPr>
          <p:nvPr/>
        </p:nvSpPr>
        <p:spPr>
          <a:xfrm>
            <a:off x="7749491" y="2294542"/>
            <a:ext cx="194400" cy="1980000"/>
          </a:xfrm>
          <a:prstGeom prst="upDown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128" name="CustomShape 15"/>
          <p:cNvSpPr>
            <a:spLocks/>
          </p:cNvSpPr>
          <p:nvPr/>
        </p:nvSpPr>
        <p:spPr>
          <a:xfrm>
            <a:off x="3342502" y="2649729"/>
            <a:ext cx="1078798"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串聯</a:t>
            </a:r>
            <a:r>
              <a:rPr lang="zh-TW" altLang="en-US" sz="1400" b="1" kern="0" spc="-1" dirty="0">
                <a:solidFill>
                  <a:srgbClr val="CC3300"/>
                </a:solidFill>
                <a:latin typeface="Arial"/>
              </a:rPr>
              <a:t>程式及</a:t>
            </a:r>
            <a:endParaRPr lang="en-US" altLang="zh-TW" sz="1400" b="1" kern="0" spc="-1" dirty="0">
              <a:solidFill>
                <a:srgbClr val="CC33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網頁資訊</a:t>
            </a:r>
            <a:endParaRPr kumimoji="0" lang="en-US" altLang="zh-TW" sz="1400" b="1" i="0" u="none" strike="noStrike" kern="0" cap="none" spc="-1" normalizeH="0" baseline="0" noProof="0" dirty="0">
              <a:ln>
                <a:noFill/>
              </a:ln>
              <a:solidFill>
                <a:srgbClr val="CC3300"/>
              </a:solidFill>
              <a:effectLst/>
              <a:uLnTx/>
              <a:uFillTx/>
              <a:latin typeface="Arial"/>
            </a:endParaRPr>
          </a:p>
        </p:txBody>
      </p:sp>
      <p:sp>
        <p:nvSpPr>
          <p:cNvPr id="129" name="上-下雙向箭號 128"/>
          <p:cNvSpPr>
            <a:spLocks/>
          </p:cNvSpPr>
          <p:nvPr/>
        </p:nvSpPr>
        <p:spPr>
          <a:xfrm>
            <a:off x="8881986" y="1304439"/>
            <a:ext cx="192610" cy="2232000"/>
          </a:xfrm>
          <a:prstGeom prst="upDown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133" name="向右箭號 132"/>
          <p:cNvSpPr>
            <a:spLocks/>
          </p:cNvSpPr>
          <p:nvPr/>
        </p:nvSpPr>
        <p:spPr>
          <a:xfrm rot="5400000" flipV="1">
            <a:off x="3052605" y="2995183"/>
            <a:ext cx="219166" cy="806175"/>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134" name="向右箭號 133"/>
          <p:cNvSpPr>
            <a:spLocks/>
          </p:cNvSpPr>
          <p:nvPr/>
        </p:nvSpPr>
        <p:spPr>
          <a:xfrm rot="5400000" flipV="1">
            <a:off x="3052605" y="2059079"/>
            <a:ext cx="219166" cy="806175"/>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135" name="向右箭號 134"/>
          <p:cNvSpPr>
            <a:spLocks/>
          </p:cNvSpPr>
          <p:nvPr/>
        </p:nvSpPr>
        <p:spPr>
          <a:xfrm rot="5400000" flipV="1">
            <a:off x="3063821" y="1056099"/>
            <a:ext cx="219166" cy="806175"/>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136" name="向右箭號 135"/>
          <p:cNvSpPr>
            <a:spLocks/>
          </p:cNvSpPr>
          <p:nvPr/>
        </p:nvSpPr>
        <p:spPr>
          <a:xfrm rot="16200000" flipV="1">
            <a:off x="5705671" y="1051876"/>
            <a:ext cx="219600" cy="806400"/>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44"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spcBef>
                <a:spcPts val="0"/>
              </a:spcBef>
              <a:defRPr/>
            </a:pPr>
            <a:r>
              <a:rPr lang="zh-TW" altLang="en-US" sz="4000" b="1" kern="0" spc="-1" dirty="0">
                <a:latin typeface="Adobe 楷体 Std R" pitchFamily="18" charset="-128"/>
                <a:ea typeface="Adobe 楷体 Std R" pitchFamily="18" charset="-128"/>
              </a:rPr>
              <a:t>系統架構</a:t>
            </a:r>
            <a:endParaRPr lang="en-US" altLang="zh-TW" sz="4000" b="1" kern="0" spc="-1" dirty="0">
              <a:latin typeface="Adobe 楷体 Std R" pitchFamily="18" charset="-128"/>
              <a:ea typeface="Adobe 楷体 Std R" pitchFamily="18" charset="-128"/>
            </a:endParaRPr>
          </a:p>
        </p:txBody>
      </p:sp>
      <p:sp>
        <p:nvSpPr>
          <p:cNvPr id="45" name="向右箭號 44"/>
          <p:cNvSpPr>
            <a:spLocks/>
          </p:cNvSpPr>
          <p:nvPr/>
        </p:nvSpPr>
        <p:spPr>
          <a:xfrm rot="16200000" flipV="1">
            <a:off x="5716796" y="2046050"/>
            <a:ext cx="219600" cy="806400"/>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46" name="向右箭號 45"/>
          <p:cNvSpPr>
            <a:spLocks/>
          </p:cNvSpPr>
          <p:nvPr/>
        </p:nvSpPr>
        <p:spPr>
          <a:xfrm rot="16200000" flipV="1">
            <a:off x="5716796" y="2982154"/>
            <a:ext cx="219600" cy="806400"/>
          </a:xfrm>
          <a:prstGeom prst="right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47" name="上-下雙向箭號 46"/>
          <p:cNvSpPr>
            <a:spLocks/>
          </p:cNvSpPr>
          <p:nvPr/>
        </p:nvSpPr>
        <p:spPr>
          <a:xfrm>
            <a:off x="8329532" y="2319942"/>
            <a:ext cx="194400" cy="1260000"/>
          </a:xfrm>
          <a:prstGeom prst="upDownArrow">
            <a:avLst/>
          </a:prstGeom>
          <a:solidFill>
            <a:sysClr val="windowText" lastClr="000000"/>
          </a:solidFill>
          <a:ln w="25400" cap="flat" cmpd="sng" algn="ctr">
            <a:solidFill>
              <a:srgbClr val="4F81BD">
                <a:shade val="50000"/>
              </a:srgbClr>
            </a:solidFill>
            <a:prstDash val="solid"/>
            <a:miter/>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ysClr val="window" lastClr="FFFFFF"/>
              </a:solidFill>
              <a:effectLst/>
              <a:uLnTx/>
              <a:uFillTx/>
              <a:latin typeface="Arial"/>
            </a:endParaRPr>
          </a:p>
        </p:txBody>
      </p:sp>
      <p:sp>
        <p:nvSpPr>
          <p:cNvPr id="48" name="CustomShape 15"/>
          <p:cNvSpPr>
            <a:spLocks/>
          </p:cNvSpPr>
          <p:nvPr/>
        </p:nvSpPr>
        <p:spPr>
          <a:xfrm>
            <a:off x="5831626" y="2649729"/>
            <a:ext cx="540574"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環境</a:t>
            </a:r>
            <a:endParaRPr kumimoji="0" lang="en-US" altLang="zh-TW" sz="1400" b="1" i="0" u="none" strike="noStrike" kern="0" cap="none" spc="-1" normalizeH="0" baseline="0" noProof="0" dirty="0">
              <a:ln>
                <a:noFill/>
              </a:ln>
              <a:solidFill>
                <a:srgbClr val="CC33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設定</a:t>
            </a:r>
            <a:endParaRPr kumimoji="0" lang="en-US" altLang="zh-TW" sz="1400" b="1" i="0" u="none" strike="noStrike" kern="0" cap="none" spc="-1" normalizeH="0" baseline="0" noProof="0" dirty="0">
              <a:ln>
                <a:noFill/>
              </a:ln>
              <a:solidFill>
                <a:srgbClr val="CC3300"/>
              </a:solidFill>
              <a:effectLst/>
              <a:uLnTx/>
              <a:uFillTx/>
              <a:latin typeface="Arial"/>
            </a:endParaRPr>
          </a:p>
        </p:txBody>
      </p:sp>
      <p:sp>
        <p:nvSpPr>
          <p:cNvPr id="49" name="CustomShape 15"/>
          <p:cNvSpPr>
            <a:spLocks/>
          </p:cNvSpPr>
          <p:nvPr/>
        </p:nvSpPr>
        <p:spPr>
          <a:xfrm>
            <a:off x="4483618" y="2649729"/>
            <a:ext cx="1258207"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串聯資料庫</a:t>
            </a:r>
            <a:r>
              <a:rPr lang="zh-TW" altLang="en-US" sz="1400" b="1" kern="0" spc="-1" dirty="0">
                <a:solidFill>
                  <a:srgbClr val="CC3300"/>
                </a:solidFill>
                <a:latin typeface="Arial"/>
              </a:rPr>
              <a:t>及</a:t>
            </a:r>
            <a:endParaRPr lang="en-US" altLang="zh-TW" sz="1400" b="1" kern="0" spc="-1" dirty="0">
              <a:solidFill>
                <a:srgbClr val="CC33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網頁資訊</a:t>
            </a:r>
            <a:endParaRPr kumimoji="0" lang="en-US" altLang="zh-TW" sz="1400" b="1" i="0" u="none" strike="noStrike" kern="0" cap="none" spc="-1" normalizeH="0" baseline="0" noProof="0" dirty="0">
              <a:ln>
                <a:noFill/>
              </a:ln>
              <a:solidFill>
                <a:srgbClr val="CC3300"/>
              </a:solidFill>
              <a:effectLst/>
              <a:uLnTx/>
              <a:uFillTx/>
              <a:latin typeface="Arial"/>
            </a:endParaRPr>
          </a:p>
        </p:txBody>
      </p:sp>
      <p:sp>
        <p:nvSpPr>
          <p:cNvPr id="50" name="CustomShape 15"/>
          <p:cNvSpPr>
            <a:spLocks/>
          </p:cNvSpPr>
          <p:nvPr/>
        </p:nvSpPr>
        <p:spPr>
          <a:xfrm>
            <a:off x="2162939" y="2649729"/>
            <a:ext cx="1078798" cy="521766"/>
          </a:xfrm>
          <a:prstGeom prst="rect">
            <a:avLst/>
          </a:prstGeom>
          <a:noFill/>
          <a:ln w="0">
            <a:solidFill>
              <a:sysClr val="windowText" lastClr="000000"/>
            </a:solid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串聯</a:t>
            </a:r>
            <a:r>
              <a:rPr lang="zh-TW" altLang="en-US" sz="1400" b="1" kern="0" spc="-1" dirty="0">
                <a:solidFill>
                  <a:srgbClr val="CC3300"/>
                </a:solidFill>
                <a:latin typeface="Arial"/>
              </a:rPr>
              <a:t>程式及</a:t>
            </a:r>
            <a:endParaRPr lang="en-US" altLang="zh-TW" sz="1400" b="1" kern="0" spc="-1" dirty="0">
              <a:solidFill>
                <a:srgbClr val="CC3300"/>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1" normalizeH="0" baseline="0" noProof="0" dirty="0">
                <a:ln>
                  <a:noFill/>
                </a:ln>
                <a:solidFill>
                  <a:srgbClr val="CC3300"/>
                </a:solidFill>
                <a:effectLst/>
                <a:uLnTx/>
                <a:uFillTx/>
                <a:latin typeface="Arial"/>
              </a:rPr>
              <a:t>模組</a:t>
            </a:r>
            <a:endParaRPr kumimoji="0" lang="en-US" altLang="zh-TW" sz="1400" b="1" i="0" u="none" strike="noStrike" kern="0" cap="none" spc="-1" normalizeH="0" baseline="0" noProof="0" dirty="0">
              <a:ln>
                <a:noFill/>
              </a:ln>
              <a:solidFill>
                <a:srgbClr val="CC3300"/>
              </a:solidFill>
              <a:effectLst/>
              <a:uLnTx/>
              <a:uFillTx/>
              <a:latin typeface="Arial"/>
            </a:endParaRPr>
          </a:p>
        </p:txBody>
      </p:sp>
    </p:spTree>
    <p:extLst>
      <p:ext uri="{BB962C8B-B14F-4D97-AF65-F5344CB8AC3E}">
        <p14:creationId xmlns:p14="http://schemas.microsoft.com/office/powerpoint/2010/main" val="358677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6"/>
          <p:cNvSpPr/>
          <p:nvPr/>
        </p:nvSpPr>
        <p:spPr>
          <a:xfrm>
            <a:off x="2805471" y="1829213"/>
            <a:ext cx="314679"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N</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nvGrpSpPr>
          <p:cNvPr id="5" name="群組 4"/>
          <p:cNvGrpSpPr/>
          <p:nvPr/>
        </p:nvGrpSpPr>
        <p:grpSpPr>
          <a:xfrm>
            <a:off x="1144605" y="1780039"/>
            <a:ext cx="1714648" cy="605965"/>
            <a:chOff x="4002233" y="2421020"/>
            <a:chExt cx="1699616" cy="830160"/>
          </a:xfrm>
        </p:grpSpPr>
        <p:sp>
          <p:nvSpPr>
            <p:cNvPr id="98" name="CustomShape 7"/>
            <p:cNvSpPr/>
            <p:nvPr/>
          </p:nvSpPr>
          <p:spPr>
            <a:xfrm>
              <a:off x="4002233" y="2421020"/>
              <a:ext cx="1699616" cy="830160"/>
            </a:xfrm>
            <a:prstGeom prst="diamond">
              <a:avLst/>
            </a:prstGeom>
            <a:noFill/>
            <a:ln w="25400" cap="flat" cmpd="sng" algn="ctr">
              <a:solidFill>
                <a:sysClr val="windowText" lastClr="000000"/>
              </a:solidFill>
              <a:prstDash val="solid"/>
              <a:round/>
              <a:tailEnd type="triangle"/>
            </a:ln>
            <a:effectLst/>
          </p:spPr>
        </p:sp>
        <p:sp>
          <p:nvSpPr>
            <p:cNvPr id="99" name="CustomShape 8"/>
            <p:cNvSpPr/>
            <p:nvPr/>
          </p:nvSpPr>
          <p:spPr>
            <a:xfrm>
              <a:off x="4226883" y="2584848"/>
              <a:ext cx="1196456"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是否已註冊</a:t>
              </a:r>
              <a:endParaRPr kumimoji="0" lang="en-US" sz="1600" b="0" i="0" u="none" strike="noStrike" kern="0" cap="none" spc="-1" normalizeH="0" baseline="0" noProof="0" dirty="0">
                <a:ln>
                  <a:noFill/>
                </a:ln>
                <a:solidFill>
                  <a:srgbClr val="000000"/>
                </a:solidFill>
                <a:effectLst/>
                <a:uLnTx/>
                <a:uFillTx/>
                <a:latin typeface="Calibri"/>
              </a:endParaRPr>
            </a:p>
          </p:txBody>
        </p:sp>
      </p:grpSp>
      <p:grpSp>
        <p:nvGrpSpPr>
          <p:cNvPr id="6" name="群組 5"/>
          <p:cNvGrpSpPr/>
          <p:nvPr/>
        </p:nvGrpSpPr>
        <p:grpSpPr>
          <a:xfrm>
            <a:off x="3531920" y="1914623"/>
            <a:ext cx="1076477" cy="337101"/>
            <a:chOff x="697680" y="3080171"/>
            <a:chExt cx="1067040" cy="461820"/>
          </a:xfrm>
        </p:grpSpPr>
        <p:sp>
          <p:nvSpPr>
            <p:cNvPr id="96" name="CustomShape 14"/>
            <p:cNvSpPr/>
            <p:nvPr/>
          </p:nvSpPr>
          <p:spPr>
            <a:xfrm>
              <a:off x="697680" y="3110408"/>
              <a:ext cx="1067040" cy="390600"/>
            </a:xfrm>
            <a:prstGeom prst="rect">
              <a:avLst/>
            </a:prstGeom>
            <a:noFill/>
            <a:ln w="25400" cap="flat" cmpd="sng" algn="ctr">
              <a:solidFill>
                <a:sysClr val="windowText" lastClr="000000"/>
              </a:solidFill>
              <a:prstDash val="solid"/>
              <a:round/>
              <a:tailEnd type="triangle"/>
            </a:ln>
            <a:effectLst/>
          </p:spPr>
        </p:sp>
        <p:sp>
          <p:nvSpPr>
            <p:cNvPr id="97" name="CustomShape 15"/>
            <p:cNvSpPr/>
            <p:nvPr/>
          </p:nvSpPr>
          <p:spPr>
            <a:xfrm>
              <a:off x="911880" y="3080171"/>
              <a:ext cx="586681"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註冊</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sp>
        <p:nvSpPr>
          <p:cNvPr id="7" name="CustomShape 26"/>
          <p:cNvSpPr/>
          <p:nvPr/>
        </p:nvSpPr>
        <p:spPr>
          <a:xfrm>
            <a:off x="2034760" y="2283718"/>
            <a:ext cx="281016"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Y</a:t>
            </a:r>
            <a:endParaRPr kumimoji="0" lang="en-US" sz="1600" b="0" i="0" u="none" strike="noStrike" kern="0" cap="none" spc="-1" normalizeH="0" baseline="0" noProof="0" dirty="0">
              <a:ln>
                <a:noFill/>
              </a:ln>
              <a:solidFill>
                <a:sysClr val="windowText" lastClr="000000"/>
              </a:solidFill>
              <a:effectLst/>
              <a:uLnTx/>
              <a:uFillTx/>
              <a:latin typeface="Arial"/>
            </a:endParaRPr>
          </a:p>
        </p:txBody>
      </p:sp>
      <p:cxnSp>
        <p:nvCxnSpPr>
          <p:cNvPr id="8" name="直線單箭頭接點 7"/>
          <p:cNvCxnSpPr>
            <a:stCxn id="98" idx="3"/>
            <a:endCxn id="96" idx="1"/>
          </p:cNvCxnSpPr>
          <p:nvPr/>
        </p:nvCxnSpPr>
        <p:spPr>
          <a:xfrm flipV="1">
            <a:off x="2859254" y="2079246"/>
            <a:ext cx="672666" cy="3775"/>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9" name="群組 8"/>
          <p:cNvGrpSpPr/>
          <p:nvPr/>
        </p:nvGrpSpPr>
        <p:grpSpPr>
          <a:xfrm>
            <a:off x="1455747" y="2539176"/>
            <a:ext cx="1076477" cy="337101"/>
            <a:chOff x="697680" y="3062772"/>
            <a:chExt cx="1067040" cy="461820"/>
          </a:xfrm>
        </p:grpSpPr>
        <p:sp>
          <p:nvSpPr>
            <p:cNvPr id="94" name="CustomShape 14"/>
            <p:cNvSpPr/>
            <p:nvPr/>
          </p:nvSpPr>
          <p:spPr>
            <a:xfrm>
              <a:off x="697680" y="3110408"/>
              <a:ext cx="1067040" cy="390600"/>
            </a:xfrm>
            <a:prstGeom prst="rect">
              <a:avLst/>
            </a:prstGeom>
            <a:noFill/>
            <a:ln w="25400" cap="flat" cmpd="sng" algn="ctr">
              <a:solidFill>
                <a:sysClr val="windowText" lastClr="000000"/>
              </a:solidFill>
              <a:prstDash val="solid"/>
              <a:round/>
              <a:tailEnd type="triangle"/>
            </a:ln>
            <a:effectLst/>
          </p:spPr>
        </p:sp>
        <p:sp>
          <p:nvSpPr>
            <p:cNvPr id="95" name="CustomShape 15"/>
            <p:cNvSpPr/>
            <p:nvPr/>
          </p:nvSpPr>
          <p:spPr>
            <a:xfrm>
              <a:off x="911880" y="3062772"/>
              <a:ext cx="586681"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登入</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10" name="直線單箭頭接點 9"/>
          <p:cNvCxnSpPr>
            <a:stCxn id="98" idx="2"/>
            <a:endCxn id="94" idx="0"/>
          </p:cNvCxnSpPr>
          <p:nvPr/>
        </p:nvCxnSpPr>
        <p:spPr>
          <a:xfrm flipH="1">
            <a:off x="1993986" y="2386004"/>
            <a:ext cx="7944" cy="187939"/>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11" name="群組 10"/>
          <p:cNvGrpSpPr/>
          <p:nvPr/>
        </p:nvGrpSpPr>
        <p:grpSpPr>
          <a:xfrm>
            <a:off x="5173105" y="1780039"/>
            <a:ext cx="1714648" cy="605965"/>
            <a:chOff x="4002233" y="2421020"/>
            <a:chExt cx="1699616" cy="830160"/>
          </a:xfrm>
        </p:grpSpPr>
        <p:sp>
          <p:nvSpPr>
            <p:cNvPr id="92" name="CustomShape 7"/>
            <p:cNvSpPr/>
            <p:nvPr/>
          </p:nvSpPr>
          <p:spPr>
            <a:xfrm>
              <a:off x="4002233" y="2421020"/>
              <a:ext cx="1699616" cy="830160"/>
            </a:xfrm>
            <a:prstGeom prst="diamond">
              <a:avLst/>
            </a:prstGeom>
            <a:noFill/>
            <a:ln w="25400" cap="flat" cmpd="sng" algn="ctr">
              <a:solidFill>
                <a:sysClr val="windowText" lastClr="000000"/>
              </a:solidFill>
              <a:prstDash val="solid"/>
              <a:round/>
              <a:tailEnd type="triangle"/>
            </a:ln>
            <a:effectLst/>
          </p:spPr>
        </p:sp>
        <p:sp>
          <p:nvSpPr>
            <p:cNvPr id="93" name="CustomShape 8"/>
            <p:cNvSpPr/>
            <p:nvPr/>
          </p:nvSpPr>
          <p:spPr>
            <a:xfrm>
              <a:off x="4362696" y="2582297"/>
              <a:ext cx="993198"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信箱驗證</a:t>
              </a:r>
              <a:endParaRPr kumimoji="0" lang="en-US" sz="1600" b="0" i="0" u="none" strike="noStrike" kern="0" cap="none" spc="-1" normalizeH="0" baseline="0" noProof="0" dirty="0">
                <a:ln>
                  <a:noFill/>
                </a:ln>
                <a:solidFill>
                  <a:srgbClr val="000000"/>
                </a:solidFill>
                <a:effectLst/>
                <a:uLnTx/>
                <a:uFillTx/>
                <a:latin typeface="Calibri"/>
              </a:endParaRPr>
            </a:p>
          </p:txBody>
        </p:sp>
      </p:grpSp>
      <p:cxnSp>
        <p:nvCxnSpPr>
          <p:cNvPr id="12" name="肘形接點 11"/>
          <p:cNvCxnSpPr>
            <a:stCxn id="87" idx="3"/>
            <a:endCxn id="94" idx="3"/>
          </p:cNvCxnSpPr>
          <p:nvPr/>
        </p:nvCxnSpPr>
        <p:spPr>
          <a:xfrm rot="5400000">
            <a:off x="4990991" y="-121686"/>
            <a:ext cx="379419" cy="5296952"/>
          </a:xfrm>
          <a:prstGeom prst="bentConnector2">
            <a:avLst/>
          </a:prstGeom>
          <a:noFill/>
          <a:ln w="9525" cap="flat" cmpd="sng" algn="ctr">
            <a:solidFill>
              <a:sysClr val="windowText" lastClr="000000"/>
            </a:solidFill>
            <a:prstDash val="solid"/>
            <a:miter/>
            <a:headEnd type="none" w="med" len="med"/>
            <a:tailEnd type="triangle" w="med" len="med"/>
          </a:ln>
          <a:effectLst/>
        </p:spPr>
      </p:cxnSp>
      <p:cxnSp>
        <p:nvCxnSpPr>
          <p:cNvPr id="13" name="肘形接點 12"/>
          <p:cNvCxnSpPr>
            <a:stCxn id="92" idx="0"/>
            <a:endCxn id="96" idx="0"/>
          </p:cNvCxnSpPr>
          <p:nvPr/>
        </p:nvCxnSpPr>
        <p:spPr>
          <a:xfrm rot="16200000" flipH="1" flipV="1">
            <a:off x="4971969" y="878228"/>
            <a:ext cx="156650" cy="1960270"/>
          </a:xfrm>
          <a:prstGeom prst="bentConnector3">
            <a:avLst>
              <a:gd name="adj1" fmla="val -106520"/>
            </a:avLst>
          </a:prstGeom>
          <a:noFill/>
          <a:ln w="9525" cap="flat" cmpd="sng" algn="ctr">
            <a:solidFill>
              <a:sysClr val="windowText" lastClr="000000"/>
            </a:solidFill>
            <a:prstDash val="solid"/>
            <a:miter/>
            <a:headEnd type="none" w="med" len="med"/>
            <a:tailEnd type="triangle" w="med" len="med"/>
          </a:ln>
          <a:effectLst/>
        </p:spPr>
      </p:cxnSp>
      <p:sp>
        <p:nvSpPr>
          <p:cNvPr id="14" name="CustomShape 6"/>
          <p:cNvSpPr/>
          <p:nvPr/>
        </p:nvSpPr>
        <p:spPr>
          <a:xfrm>
            <a:off x="6055628" y="1548751"/>
            <a:ext cx="314679"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N</a:t>
            </a:r>
            <a:endParaRPr kumimoji="0" lang="en-US" sz="1600" b="0" i="0" u="none" strike="noStrike" kern="0" cap="none" spc="-1" normalizeH="0" baseline="0" noProof="0" dirty="0">
              <a:ln>
                <a:noFill/>
              </a:ln>
              <a:solidFill>
                <a:sysClr val="windowText" lastClr="000000"/>
              </a:solidFill>
              <a:effectLst/>
              <a:uLnTx/>
              <a:uFillTx/>
              <a:latin typeface="Arial"/>
            </a:endParaRPr>
          </a:p>
        </p:txBody>
      </p:sp>
      <p:sp>
        <p:nvSpPr>
          <p:cNvPr id="15" name="CustomShape 26"/>
          <p:cNvSpPr/>
          <p:nvPr/>
        </p:nvSpPr>
        <p:spPr>
          <a:xfrm>
            <a:off x="6813135" y="1857003"/>
            <a:ext cx="281016"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Y</a:t>
            </a:r>
            <a:endParaRPr kumimoji="0" lang="en-US" sz="1600" b="0" i="0" u="none" strike="noStrike" kern="0" cap="none" spc="-1" normalizeH="0" baseline="0" noProof="0" dirty="0">
              <a:ln>
                <a:noFill/>
              </a:ln>
              <a:solidFill>
                <a:sysClr val="windowText" lastClr="000000"/>
              </a:solidFill>
              <a:effectLst/>
              <a:uLnTx/>
              <a:uFillTx/>
              <a:latin typeface="Arial"/>
            </a:endParaRPr>
          </a:p>
        </p:txBody>
      </p:sp>
      <p:cxnSp>
        <p:nvCxnSpPr>
          <p:cNvPr id="16" name="直線單箭頭接點 15"/>
          <p:cNvCxnSpPr>
            <a:stCxn id="96" idx="3"/>
            <a:endCxn id="92" idx="1"/>
          </p:cNvCxnSpPr>
          <p:nvPr/>
        </p:nvCxnSpPr>
        <p:spPr>
          <a:xfrm>
            <a:off x="4608397" y="2079246"/>
            <a:ext cx="564708" cy="3775"/>
          </a:xfrm>
          <a:prstGeom prst="straightConnector1">
            <a:avLst/>
          </a:prstGeom>
          <a:noFill/>
          <a:ln w="9525" cap="flat" cmpd="sng" algn="ctr">
            <a:solidFill>
              <a:sysClr val="windowText" lastClr="000000"/>
            </a:solidFill>
            <a:prstDash val="solid"/>
            <a:miter/>
            <a:headEnd type="none" w="med" len="med"/>
            <a:tailEnd type="triangle" w="med" len="med"/>
          </a:ln>
          <a:effectLst/>
        </p:spPr>
      </p:cxnSp>
      <p:cxnSp>
        <p:nvCxnSpPr>
          <p:cNvPr id="17" name="直線單箭頭接點 16"/>
          <p:cNvCxnSpPr>
            <a:stCxn id="92" idx="3"/>
            <a:endCxn id="87" idx="2"/>
          </p:cNvCxnSpPr>
          <p:nvPr/>
        </p:nvCxnSpPr>
        <p:spPr>
          <a:xfrm>
            <a:off x="6887753" y="2083021"/>
            <a:ext cx="564120" cy="1612"/>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18" name="群組 17"/>
          <p:cNvGrpSpPr/>
          <p:nvPr/>
        </p:nvGrpSpPr>
        <p:grpSpPr>
          <a:xfrm>
            <a:off x="1448381" y="3010534"/>
            <a:ext cx="1076477" cy="337101"/>
            <a:chOff x="697680" y="3062772"/>
            <a:chExt cx="1067040" cy="461820"/>
          </a:xfrm>
        </p:grpSpPr>
        <p:sp>
          <p:nvSpPr>
            <p:cNvPr id="90" name="CustomShape 14"/>
            <p:cNvSpPr/>
            <p:nvPr/>
          </p:nvSpPr>
          <p:spPr>
            <a:xfrm>
              <a:off x="697680" y="3110408"/>
              <a:ext cx="1067040" cy="390600"/>
            </a:xfrm>
            <a:prstGeom prst="rect">
              <a:avLst/>
            </a:prstGeom>
            <a:noFill/>
            <a:ln w="25400" cap="flat" cmpd="sng" algn="ctr">
              <a:solidFill>
                <a:sysClr val="windowText" lastClr="000000"/>
              </a:solidFill>
              <a:prstDash val="solid"/>
              <a:round/>
              <a:tailEnd type="triangle"/>
            </a:ln>
            <a:effectLst/>
          </p:spPr>
        </p:sp>
        <p:sp>
          <p:nvSpPr>
            <p:cNvPr id="91" name="CustomShape 15"/>
            <p:cNvSpPr/>
            <p:nvPr/>
          </p:nvSpPr>
          <p:spPr>
            <a:xfrm>
              <a:off x="911880" y="3062772"/>
              <a:ext cx="586681"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主頁</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19" name="直線單箭頭接點 18"/>
          <p:cNvCxnSpPr>
            <a:stCxn id="94" idx="2"/>
            <a:endCxn id="90" idx="0"/>
          </p:cNvCxnSpPr>
          <p:nvPr/>
        </p:nvCxnSpPr>
        <p:spPr>
          <a:xfrm flipH="1">
            <a:off x="1986620" y="2859062"/>
            <a:ext cx="7366" cy="186243"/>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20" name="群組 19"/>
          <p:cNvGrpSpPr/>
          <p:nvPr/>
        </p:nvGrpSpPr>
        <p:grpSpPr>
          <a:xfrm>
            <a:off x="1406356" y="483519"/>
            <a:ext cx="1166943" cy="378935"/>
            <a:chOff x="4202081" y="2621835"/>
            <a:chExt cx="1156713" cy="519133"/>
          </a:xfrm>
        </p:grpSpPr>
        <p:sp>
          <p:nvSpPr>
            <p:cNvPr id="88" name="CustomShape 2"/>
            <p:cNvSpPr/>
            <p:nvPr/>
          </p:nvSpPr>
          <p:spPr>
            <a:xfrm>
              <a:off x="4346997" y="2646865"/>
              <a:ext cx="789940"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使用者</a:t>
              </a:r>
              <a:endParaRPr kumimoji="0" lang="en-US" sz="1600" b="0" i="0" u="none" strike="noStrike" kern="0" cap="none" spc="-1" normalizeH="0" baseline="0" noProof="0" dirty="0">
                <a:ln>
                  <a:noFill/>
                </a:ln>
                <a:solidFill>
                  <a:srgbClr val="000000"/>
                </a:solidFill>
                <a:effectLst/>
                <a:uLnTx/>
                <a:uFillTx/>
                <a:latin typeface="Calibri"/>
              </a:endParaRPr>
            </a:p>
          </p:txBody>
        </p:sp>
        <p:sp>
          <p:nvSpPr>
            <p:cNvPr id="89" name="流程圖: 結束點 88"/>
            <p:cNvSpPr/>
            <p:nvPr/>
          </p:nvSpPr>
          <p:spPr>
            <a:xfrm>
              <a:off x="4202081" y="2621835"/>
              <a:ext cx="1156713" cy="519133"/>
            </a:xfrm>
            <a:prstGeom prst="flowChartTerminator">
              <a:avLst/>
            </a:prstGeom>
            <a:noFill/>
            <a:ln w="25400" cap="flat" cmpd="sng" algn="ctr">
              <a:solidFill>
                <a:sysClr val="windowText" lastClr="000000"/>
              </a:solidFill>
              <a:prstDash val="solid"/>
              <a:roun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Text" lastClr="000000"/>
                </a:solidFill>
                <a:effectLst/>
                <a:uLnTx/>
                <a:uFillTx/>
                <a:latin typeface="Arial"/>
              </a:endParaRPr>
            </a:p>
          </p:txBody>
        </p:sp>
      </p:grpSp>
      <p:grpSp>
        <p:nvGrpSpPr>
          <p:cNvPr id="21" name="群組 20"/>
          <p:cNvGrpSpPr/>
          <p:nvPr/>
        </p:nvGrpSpPr>
        <p:grpSpPr>
          <a:xfrm>
            <a:off x="7326105" y="1785474"/>
            <a:ext cx="1257679" cy="583322"/>
            <a:chOff x="5767897" y="896289"/>
            <a:chExt cx="1246653" cy="799138"/>
          </a:xfrm>
        </p:grpSpPr>
        <p:sp>
          <p:nvSpPr>
            <p:cNvPr id="86" name="CustomShape 12"/>
            <p:cNvSpPr/>
            <p:nvPr/>
          </p:nvSpPr>
          <p:spPr>
            <a:xfrm>
              <a:off x="5982961" y="896289"/>
              <a:ext cx="789939" cy="799138"/>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填基本</a:t>
              </a:r>
              <a:endParaRPr kumimoji="0" lang="en-US" sz="1600" b="0" i="0" u="none" strike="noStrike" kern="0" cap="none" spc="-1" normalizeH="0" baseline="0" noProof="0" dirty="0">
                <a:ln>
                  <a:noFill/>
                </a:ln>
                <a:solidFill>
                  <a:sysClr val="windowText" lastClr="000000"/>
                </a:solidFill>
                <a:effectLst/>
                <a:uLnTx/>
                <a:uFillTx/>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資料</a:t>
              </a:r>
              <a:endParaRPr kumimoji="0" lang="en-US" sz="1600" b="0" i="0" u="none" strike="noStrike" kern="0" cap="none" spc="-1" normalizeH="0" baseline="0" noProof="0" dirty="0">
                <a:ln>
                  <a:noFill/>
                </a:ln>
                <a:solidFill>
                  <a:sysClr val="windowText" lastClr="000000"/>
                </a:solidFill>
                <a:effectLst/>
                <a:uLnTx/>
                <a:uFillTx/>
                <a:latin typeface="Arial"/>
              </a:endParaRPr>
            </a:p>
          </p:txBody>
        </p:sp>
        <p:sp>
          <p:nvSpPr>
            <p:cNvPr id="87" name="流程圖: 資料 86"/>
            <p:cNvSpPr/>
            <p:nvPr/>
          </p:nvSpPr>
          <p:spPr>
            <a:xfrm>
              <a:off x="5767897" y="960283"/>
              <a:ext cx="1246653" cy="691697"/>
            </a:xfrm>
            <a:prstGeom prst="flowChartInputOutput">
              <a:avLst/>
            </a:prstGeom>
            <a:noFill/>
            <a:ln w="25400" cap="flat" cmpd="sng" algn="ctr">
              <a:solidFill>
                <a:sysClr val="windowText" lastClr="000000"/>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grpSp>
      <p:sp>
        <p:nvSpPr>
          <p:cNvPr id="22" name="流程圖: 磁碟 21"/>
          <p:cNvSpPr/>
          <p:nvPr/>
        </p:nvSpPr>
        <p:spPr>
          <a:xfrm>
            <a:off x="7404260" y="3753443"/>
            <a:ext cx="866492" cy="882924"/>
          </a:xfrm>
          <a:prstGeom prst="flowChartMagneticDisk">
            <a:avLst/>
          </a:prstGeom>
          <a:noFill/>
          <a:ln w="25400" cap="flat" cmpd="sng" algn="ctr">
            <a:solidFill>
              <a:sysClr val="windowText" lastClr="000000"/>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grpSp>
        <p:nvGrpSpPr>
          <p:cNvPr id="23" name="群組 22"/>
          <p:cNvGrpSpPr/>
          <p:nvPr/>
        </p:nvGrpSpPr>
        <p:grpSpPr>
          <a:xfrm>
            <a:off x="7265182" y="2892558"/>
            <a:ext cx="1115082" cy="583321"/>
            <a:chOff x="7283118" y="3740039"/>
            <a:chExt cx="1105306" cy="799138"/>
          </a:xfrm>
        </p:grpSpPr>
        <p:sp>
          <p:nvSpPr>
            <p:cNvPr id="84" name="流程圖: 儲存資料 83"/>
            <p:cNvSpPr/>
            <p:nvPr/>
          </p:nvSpPr>
          <p:spPr>
            <a:xfrm>
              <a:off x="7283118" y="3780440"/>
              <a:ext cx="1105306" cy="728680"/>
            </a:xfrm>
            <a:prstGeom prst="flowChartOnlineStorage">
              <a:avLst/>
            </a:prstGeom>
            <a:noFill/>
            <a:ln w="25400" cap="flat" cmpd="sng" algn="ctr">
              <a:solidFill>
                <a:sysClr val="windowText" lastClr="000000"/>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sp>
          <p:nvSpPr>
            <p:cNvPr id="85" name="CustomShape 15"/>
            <p:cNvSpPr/>
            <p:nvPr/>
          </p:nvSpPr>
          <p:spPr>
            <a:xfrm>
              <a:off x="7484671" y="3740039"/>
              <a:ext cx="586681" cy="799138"/>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ysClr val="windowText" lastClr="000000"/>
                  </a:solidFill>
                  <a:effectLst/>
                  <a:uLnTx/>
                  <a:uFillTx/>
                  <a:latin typeface="Arial"/>
                </a:rPr>
                <a:t>儲存</a:t>
              </a:r>
              <a:endParaRPr kumimoji="0" lang="en-US" altLang="zh-TW" sz="1600" b="0" i="0" u="none" strike="noStrike" kern="0" cap="none" spc="-1" normalizeH="0" baseline="0" noProof="0" dirty="0">
                <a:ln>
                  <a:noFill/>
                </a:ln>
                <a:solidFill>
                  <a:sysClr val="windowText" lastClr="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ysClr val="windowText" lastClr="000000"/>
                  </a:solidFill>
                  <a:effectLst/>
                  <a:uLnTx/>
                  <a:uFillTx/>
                  <a:latin typeface="Arial"/>
                </a:rPr>
                <a:t>資料</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24" name="直線單箭頭接點 23"/>
          <p:cNvCxnSpPr>
            <a:stCxn id="87" idx="3"/>
            <a:endCxn id="84" idx="0"/>
          </p:cNvCxnSpPr>
          <p:nvPr/>
        </p:nvCxnSpPr>
        <p:spPr>
          <a:xfrm flipH="1">
            <a:off x="7822723" y="2337080"/>
            <a:ext cx="6454" cy="584966"/>
          </a:xfrm>
          <a:prstGeom prst="straightConnector1">
            <a:avLst/>
          </a:prstGeom>
          <a:noFill/>
          <a:ln w="9525" cap="flat" cmpd="sng" algn="ctr">
            <a:solidFill>
              <a:srgbClr val="0070C0"/>
            </a:solidFill>
            <a:prstDash val="solid"/>
            <a:miter/>
            <a:headEnd type="none" w="med" len="med"/>
            <a:tailEnd type="triangle" w="med" len="med"/>
          </a:ln>
          <a:effectLst/>
        </p:spPr>
      </p:cxnSp>
      <p:cxnSp>
        <p:nvCxnSpPr>
          <p:cNvPr id="25" name="直線單箭頭接點 24"/>
          <p:cNvCxnSpPr>
            <a:stCxn id="84" idx="2"/>
            <a:endCxn id="22" idx="1"/>
          </p:cNvCxnSpPr>
          <p:nvPr/>
        </p:nvCxnSpPr>
        <p:spPr>
          <a:xfrm>
            <a:off x="7822723" y="3453938"/>
            <a:ext cx="14784" cy="299505"/>
          </a:xfrm>
          <a:prstGeom prst="straightConnector1">
            <a:avLst/>
          </a:prstGeom>
          <a:noFill/>
          <a:ln w="9525" cap="flat" cmpd="sng" algn="ctr">
            <a:solidFill>
              <a:srgbClr val="0070C0"/>
            </a:solidFill>
            <a:prstDash val="solid"/>
            <a:miter/>
            <a:headEnd type="none" w="med" len="med"/>
            <a:tailEnd type="triangle" w="med" len="med"/>
          </a:ln>
          <a:effectLst/>
        </p:spPr>
      </p:cxnSp>
      <p:sp>
        <p:nvSpPr>
          <p:cNvPr id="26" name="CustomShape 15"/>
          <p:cNvSpPr/>
          <p:nvPr/>
        </p:nvSpPr>
        <p:spPr>
          <a:xfrm>
            <a:off x="7656322" y="3755015"/>
            <a:ext cx="386814" cy="829543"/>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ysClr val="windowText" lastClr="000000"/>
                </a:solidFill>
                <a:effectLst/>
                <a:uLnTx/>
                <a:uFillTx/>
                <a:latin typeface="Arial"/>
              </a:rPr>
              <a:t>資</a:t>
            </a:r>
            <a:endParaRPr kumimoji="0" lang="en-US" altLang="zh-TW" sz="1600" b="0" i="0" u="none" strike="noStrike" kern="0" cap="none" spc="-1" normalizeH="0" baseline="0" noProof="0" dirty="0">
              <a:ln>
                <a:noFill/>
              </a:ln>
              <a:solidFill>
                <a:sysClr val="windowText" lastClr="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ysClr val="windowText" lastClr="000000"/>
                </a:solidFill>
                <a:effectLst/>
                <a:uLnTx/>
                <a:uFillTx/>
                <a:latin typeface="Arial"/>
              </a:rPr>
              <a:t>料</a:t>
            </a:r>
            <a:endParaRPr kumimoji="0" lang="en-US" altLang="zh-TW" sz="1600" b="0" i="0" u="none" strike="noStrike" kern="0" cap="none" spc="-1" normalizeH="0" baseline="0" noProof="0" dirty="0">
              <a:ln>
                <a:noFill/>
              </a:ln>
              <a:solidFill>
                <a:sysClr val="windowText" lastClr="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ysClr val="windowText" lastClr="000000"/>
                </a:solidFill>
                <a:effectLst/>
                <a:uLnTx/>
                <a:uFillTx/>
                <a:latin typeface="Arial"/>
              </a:rPr>
              <a:t>庫</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nvGrpSpPr>
          <p:cNvPr id="27" name="群組 26"/>
          <p:cNvGrpSpPr/>
          <p:nvPr/>
        </p:nvGrpSpPr>
        <p:grpSpPr>
          <a:xfrm>
            <a:off x="606367" y="3420014"/>
            <a:ext cx="1076477" cy="337101"/>
            <a:chOff x="2402833" y="3547302"/>
            <a:chExt cx="1067040" cy="461820"/>
          </a:xfrm>
        </p:grpSpPr>
        <p:sp>
          <p:nvSpPr>
            <p:cNvPr id="82" name="CustomShape 14"/>
            <p:cNvSpPr/>
            <p:nvPr/>
          </p:nvSpPr>
          <p:spPr>
            <a:xfrm>
              <a:off x="2402833" y="3594175"/>
              <a:ext cx="1067040" cy="390600"/>
            </a:xfrm>
            <a:prstGeom prst="rect">
              <a:avLst/>
            </a:prstGeom>
            <a:noFill/>
            <a:ln w="25400" cap="flat" cmpd="sng" algn="ctr">
              <a:solidFill>
                <a:sysClr val="windowText" lastClr="000000"/>
              </a:solidFill>
              <a:prstDash val="solid"/>
              <a:round/>
              <a:tailEnd type="triangle"/>
            </a:ln>
            <a:effectLst/>
          </p:spPr>
        </p:sp>
        <p:sp>
          <p:nvSpPr>
            <p:cNvPr id="83" name="CustomShape 15"/>
            <p:cNvSpPr/>
            <p:nvPr/>
          </p:nvSpPr>
          <p:spPr>
            <a:xfrm>
              <a:off x="2499418" y="3547302"/>
              <a:ext cx="789940"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查公司</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grpSp>
        <p:nvGrpSpPr>
          <p:cNvPr id="28" name="群組 27"/>
          <p:cNvGrpSpPr/>
          <p:nvPr/>
        </p:nvGrpSpPr>
        <p:grpSpPr>
          <a:xfrm>
            <a:off x="2356325" y="3451189"/>
            <a:ext cx="1076477" cy="337100"/>
            <a:chOff x="697680" y="3101471"/>
            <a:chExt cx="1067040" cy="461820"/>
          </a:xfrm>
        </p:grpSpPr>
        <p:sp>
          <p:nvSpPr>
            <p:cNvPr id="80" name="CustomShape 14"/>
            <p:cNvSpPr/>
            <p:nvPr/>
          </p:nvSpPr>
          <p:spPr>
            <a:xfrm>
              <a:off x="697680" y="3110408"/>
              <a:ext cx="1067040" cy="390600"/>
            </a:xfrm>
            <a:prstGeom prst="rect">
              <a:avLst/>
            </a:prstGeom>
            <a:noFill/>
            <a:ln w="25400" cap="flat" cmpd="sng" algn="ctr">
              <a:solidFill>
                <a:sysClr val="windowText" lastClr="000000"/>
              </a:solidFill>
              <a:prstDash val="solid"/>
              <a:round/>
              <a:tailEnd type="triangle"/>
            </a:ln>
            <a:effectLst/>
          </p:spPr>
        </p:sp>
        <p:sp>
          <p:nvSpPr>
            <p:cNvPr id="81" name="CustomShape 15"/>
            <p:cNvSpPr/>
            <p:nvPr/>
          </p:nvSpPr>
          <p:spPr>
            <a:xfrm>
              <a:off x="801738" y="3101471"/>
              <a:ext cx="789940"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查八字</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29" name="肘形接點 28"/>
          <p:cNvCxnSpPr>
            <a:stCxn id="90" idx="2"/>
            <a:endCxn id="82" idx="3"/>
          </p:cNvCxnSpPr>
          <p:nvPr/>
        </p:nvCxnSpPr>
        <p:spPr>
          <a:xfrm rot="5400000">
            <a:off x="1701550" y="3311708"/>
            <a:ext cx="266364" cy="303775"/>
          </a:xfrm>
          <a:prstGeom prst="bentConnector2">
            <a:avLst/>
          </a:prstGeom>
          <a:noFill/>
          <a:ln w="9525" cap="flat" cmpd="sng" algn="ctr">
            <a:solidFill>
              <a:sysClr val="windowText" lastClr="000000"/>
            </a:solidFill>
            <a:prstDash val="solid"/>
            <a:miter/>
            <a:headEnd type="none" w="med" len="med"/>
            <a:tailEnd type="triangle" w="med" len="med"/>
          </a:ln>
          <a:effectLst/>
        </p:spPr>
      </p:cxnSp>
      <p:cxnSp>
        <p:nvCxnSpPr>
          <p:cNvPr id="30" name="肘形接點 29"/>
          <p:cNvCxnSpPr>
            <a:stCxn id="90" idx="2"/>
            <a:endCxn id="80" idx="1"/>
          </p:cNvCxnSpPr>
          <p:nvPr/>
        </p:nvCxnSpPr>
        <p:spPr>
          <a:xfrm rot="16200000" flipH="1">
            <a:off x="2036546" y="3280487"/>
            <a:ext cx="269853" cy="369706"/>
          </a:xfrm>
          <a:prstGeom prst="bentConnector2">
            <a:avLst/>
          </a:prstGeom>
          <a:noFill/>
          <a:ln w="9525" cap="flat" cmpd="sng" algn="ctr">
            <a:solidFill>
              <a:sysClr val="windowText" lastClr="000000"/>
            </a:solidFill>
            <a:prstDash val="solid"/>
            <a:miter/>
            <a:headEnd type="none" w="med" len="med"/>
            <a:tailEnd type="triangle" w="med" len="med"/>
          </a:ln>
          <a:effectLst/>
        </p:spPr>
      </p:cxnSp>
      <p:grpSp>
        <p:nvGrpSpPr>
          <p:cNvPr id="31" name="群組 30"/>
          <p:cNvGrpSpPr/>
          <p:nvPr/>
        </p:nvGrpSpPr>
        <p:grpSpPr>
          <a:xfrm>
            <a:off x="5090097" y="4443958"/>
            <a:ext cx="1257679" cy="583321"/>
            <a:chOff x="5767897" y="882174"/>
            <a:chExt cx="1246653" cy="799138"/>
          </a:xfrm>
        </p:grpSpPr>
        <p:sp>
          <p:nvSpPr>
            <p:cNvPr id="78" name="CustomShape 12"/>
            <p:cNvSpPr/>
            <p:nvPr/>
          </p:nvSpPr>
          <p:spPr>
            <a:xfrm>
              <a:off x="5970372" y="882174"/>
              <a:ext cx="789939" cy="799138"/>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出生年</a:t>
              </a:r>
              <a:endParaRPr kumimoji="0" lang="en-US" altLang="zh-TW" sz="1600" b="0" i="0" u="none" strike="noStrike" kern="0" cap="none" spc="-1" normalizeH="0" baseline="0" noProof="0" dirty="0">
                <a:ln>
                  <a:noFill/>
                </a:ln>
                <a:solidFill>
                  <a:srgbClr val="000000"/>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月日時</a:t>
              </a:r>
              <a:endParaRPr kumimoji="0" lang="en-US" sz="1600" b="0" i="0" u="none" strike="noStrike" kern="0" cap="none" spc="-1" normalizeH="0" baseline="0" noProof="0" dirty="0">
                <a:ln>
                  <a:noFill/>
                </a:ln>
                <a:solidFill>
                  <a:sysClr val="windowText" lastClr="000000"/>
                </a:solidFill>
                <a:effectLst/>
                <a:uLnTx/>
                <a:uFillTx/>
                <a:latin typeface="Arial"/>
              </a:endParaRPr>
            </a:p>
          </p:txBody>
        </p:sp>
        <p:sp>
          <p:nvSpPr>
            <p:cNvPr id="79" name="流程圖: 資料 78"/>
            <p:cNvSpPr/>
            <p:nvPr/>
          </p:nvSpPr>
          <p:spPr>
            <a:xfrm>
              <a:off x="5767897" y="960283"/>
              <a:ext cx="1246653" cy="691697"/>
            </a:xfrm>
            <a:prstGeom prst="flowChartInputOutput">
              <a:avLst/>
            </a:prstGeom>
            <a:noFill/>
            <a:ln w="25400" cap="flat" cmpd="sng" algn="ctr">
              <a:solidFill>
                <a:sysClr val="windowText" lastClr="000000"/>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grpSp>
      <p:grpSp>
        <p:nvGrpSpPr>
          <p:cNvPr id="32" name="群組 31"/>
          <p:cNvGrpSpPr/>
          <p:nvPr/>
        </p:nvGrpSpPr>
        <p:grpSpPr>
          <a:xfrm>
            <a:off x="5038600" y="3952574"/>
            <a:ext cx="1330439" cy="341765"/>
            <a:chOff x="697679" y="3081602"/>
            <a:chExt cx="1318775" cy="236908"/>
          </a:xfrm>
        </p:grpSpPr>
        <p:sp>
          <p:nvSpPr>
            <p:cNvPr id="76" name="CustomShape 14"/>
            <p:cNvSpPr/>
            <p:nvPr/>
          </p:nvSpPr>
          <p:spPr>
            <a:xfrm>
              <a:off x="697679" y="3110409"/>
              <a:ext cx="1318775" cy="208101"/>
            </a:xfrm>
            <a:prstGeom prst="rect">
              <a:avLst/>
            </a:prstGeom>
            <a:noFill/>
            <a:ln w="25400" cap="flat" cmpd="sng" algn="ctr">
              <a:solidFill>
                <a:sysClr val="windowText" lastClr="000000"/>
              </a:solidFill>
              <a:prstDash val="solid"/>
              <a:round/>
              <a:tailEnd type="triangle"/>
            </a:ln>
            <a:effectLst/>
          </p:spPr>
        </p:sp>
        <p:sp>
          <p:nvSpPr>
            <p:cNvPr id="77" name="CustomShape 15"/>
            <p:cNvSpPr/>
            <p:nvPr/>
          </p:nvSpPr>
          <p:spPr>
            <a:xfrm>
              <a:off x="829684" y="3081602"/>
              <a:ext cx="993198" cy="233674"/>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算命網站</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33" name="直線單箭頭接點 32"/>
          <p:cNvCxnSpPr>
            <a:stCxn id="79" idx="1"/>
            <a:endCxn id="76" idx="2"/>
          </p:cNvCxnSpPr>
          <p:nvPr/>
        </p:nvCxnSpPr>
        <p:spPr>
          <a:xfrm flipH="1" flipV="1">
            <a:off x="5703819" y="4294341"/>
            <a:ext cx="15118" cy="206632"/>
          </a:xfrm>
          <a:prstGeom prst="straightConnector1">
            <a:avLst/>
          </a:prstGeom>
          <a:noFill/>
          <a:ln w="9525" cap="flat" cmpd="sng" algn="ctr">
            <a:solidFill>
              <a:srgbClr val="0070C0"/>
            </a:solidFill>
            <a:prstDash val="solid"/>
            <a:miter/>
            <a:headEnd type="none" w="med" len="med"/>
            <a:tailEnd type="triangle" w="med" len="med"/>
          </a:ln>
          <a:effectLst/>
        </p:spPr>
      </p:cxnSp>
      <p:grpSp>
        <p:nvGrpSpPr>
          <p:cNvPr id="34" name="群組 33"/>
          <p:cNvGrpSpPr/>
          <p:nvPr/>
        </p:nvGrpSpPr>
        <p:grpSpPr>
          <a:xfrm>
            <a:off x="2205450" y="3842721"/>
            <a:ext cx="1367342" cy="583321"/>
            <a:chOff x="3036793" y="4348377"/>
            <a:chExt cx="1355355" cy="799138"/>
          </a:xfrm>
        </p:grpSpPr>
        <p:sp>
          <p:nvSpPr>
            <p:cNvPr id="74" name="CustomShape 14"/>
            <p:cNvSpPr/>
            <p:nvPr/>
          </p:nvSpPr>
          <p:spPr>
            <a:xfrm>
              <a:off x="3036793" y="4436199"/>
              <a:ext cx="1355355" cy="639416"/>
            </a:xfrm>
            <a:prstGeom prst="rect">
              <a:avLst/>
            </a:prstGeom>
            <a:noFill/>
            <a:ln w="25400" cap="flat" cmpd="sng" algn="ctr">
              <a:solidFill>
                <a:sysClr val="windowText" lastClr="000000"/>
              </a:solidFill>
              <a:prstDash val="solid"/>
              <a:round/>
              <a:tailEnd type="triangle"/>
            </a:ln>
            <a:effectLst/>
          </p:spPr>
        </p:sp>
        <p:sp>
          <p:nvSpPr>
            <p:cNvPr id="75" name="CustomShape 15"/>
            <p:cNvSpPr/>
            <p:nvPr/>
          </p:nvSpPr>
          <p:spPr>
            <a:xfrm>
              <a:off x="3080016" y="4348377"/>
              <a:ext cx="1247314" cy="799138"/>
            </a:xfrm>
            <a:prstGeom prst="rect">
              <a:avLst/>
            </a:prstGeom>
            <a:noFill/>
            <a:ln w="0">
              <a:noFill/>
              <a:tailEnd type="triangle"/>
            </a:ln>
            <a:effectLst/>
          </p:spPr>
          <p:txBody>
            <a:bodyPr wrap="squar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顯示八字</a:t>
              </a:r>
              <a:endParaRPr kumimoji="0" lang="en-US" altLang="zh-TW" sz="1600" b="0" i="0" u="none" strike="noStrike" kern="0" cap="none" spc="-1" normalizeH="0" baseline="0" noProof="0" dirty="0">
                <a:ln>
                  <a:noFill/>
                </a:ln>
                <a:solidFill>
                  <a:srgbClr val="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結果</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grpSp>
        <p:nvGrpSpPr>
          <p:cNvPr id="35" name="群組 34"/>
          <p:cNvGrpSpPr/>
          <p:nvPr/>
        </p:nvGrpSpPr>
        <p:grpSpPr>
          <a:xfrm>
            <a:off x="460934" y="3825510"/>
            <a:ext cx="1367342" cy="583321"/>
            <a:chOff x="3036793" y="4330977"/>
            <a:chExt cx="1355355" cy="799137"/>
          </a:xfrm>
        </p:grpSpPr>
        <p:sp>
          <p:nvSpPr>
            <p:cNvPr id="72" name="CustomShape 14"/>
            <p:cNvSpPr/>
            <p:nvPr/>
          </p:nvSpPr>
          <p:spPr>
            <a:xfrm>
              <a:off x="3036793" y="4436199"/>
              <a:ext cx="1355355" cy="639416"/>
            </a:xfrm>
            <a:prstGeom prst="rect">
              <a:avLst/>
            </a:prstGeom>
            <a:noFill/>
            <a:ln w="25400" cap="flat" cmpd="sng" algn="ctr">
              <a:solidFill>
                <a:sysClr val="windowText" lastClr="000000"/>
              </a:solidFill>
              <a:prstDash val="solid"/>
              <a:round/>
              <a:tailEnd type="triangle"/>
            </a:ln>
            <a:effectLst/>
          </p:spPr>
        </p:sp>
        <p:sp>
          <p:nvSpPr>
            <p:cNvPr id="73" name="CustomShape 15"/>
            <p:cNvSpPr/>
            <p:nvPr/>
          </p:nvSpPr>
          <p:spPr>
            <a:xfrm>
              <a:off x="3108662" y="4330977"/>
              <a:ext cx="1247314" cy="799137"/>
            </a:xfrm>
            <a:prstGeom prst="rect">
              <a:avLst/>
            </a:prstGeom>
            <a:noFill/>
            <a:ln w="0">
              <a:noFill/>
              <a:tailEnd type="triangle"/>
            </a:ln>
            <a:effectLst/>
          </p:spPr>
          <p:txBody>
            <a:bodyPr wrap="squar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顯示公司</a:t>
              </a:r>
              <a:endParaRPr kumimoji="0" lang="en-US" altLang="zh-TW" sz="1600" b="0" i="0" u="none" strike="noStrike" kern="0" cap="none" spc="-1" normalizeH="0" baseline="0" noProof="0" dirty="0">
                <a:ln>
                  <a:noFill/>
                </a:ln>
                <a:solidFill>
                  <a:srgbClr val="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結果</a:t>
              </a:r>
              <a:endParaRPr kumimoji="0" lang="en-US" sz="1600" b="0" i="0" u="none" strike="noStrike" kern="0" cap="none" spc="-1" normalizeH="0" baseline="0" noProof="0" dirty="0">
                <a:ln>
                  <a:noFill/>
                </a:ln>
                <a:solidFill>
                  <a:sysClr val="windowText" lastClr="000000"/>
                </a:solidFill>
                <a:effectLst/>
                <a:uLnTx/>
                <a:uFillTx/>
                <a:latin typeface="Arial"/>
              </a:endParaRPr>
            </a:p>
          </p:txBody>
        </p:sp>
      </p:grpSp>
      <p:cxnSp>
        <p:nvCxnSpPr>
          <p:cNvPr id="36" name="直線單箭頭接點 35"/>
          <p:cNvCxnSpPr>
            <a:stCxn id="90" idx="3"/>
            <a:endCxn id="65" idx="2"/>
          </p:cNvCxnSpPr>
          <p:nvPr/>
        </p:nvCxnSpPr>
        <p:spPr>
          <a:xfrm flipV="1">
            <a:off x="2524858" y="3185751"/>
            <a:ext cx="1688512" cy="2107"/>
          </a:xfrm>
          <a:prstGeom prst="straightConnector1">
            <a:avLst/>
          </a:prstGeom>
          <a:noFill/>
          <a:ln w="9525" cap="flat" cmpd="sng" algn="ctr">
            <a:solidFill>
              <a:sysClr val="windowText" lastClr="000000"/>
            </a:solidFill>
            <a:prstDash val="solid"/>
            <a:miter/>
            <a:headEnd type="none" w="med" len="med"/>
            <a:tailEnd type="triangle" w="med" len="med"/>
          </a:ln>
          <a:effectLst/>
        </p:spPr>
      </p:cxnSp>
      <p:cxnSp>
        <p:nvCxnSpPr>
          <p:cNvPr id="37" name="直線單箭頭接點 36"/>
          <p:cNvCxnSpPr>
            <a:stCxn id="65" idx="5"/>
            <a:endCxn id="84" idx="1"/>
          </p:cNvCxnSpPr>
          <p:nvPr/>
        </p:nvCxnSpPr>
        <p:spPr>
          <a:xfrm>
            <a:off x="5955068" y="3185751"/>
            <a:ext cx="1310114" cy="2242"/>
          </a:xfrm>
          <a:prstGeom prst="straightConnector1">
            <a:avLst/>
          </a:prstGeom>
          <a:noFill/>
          <a:ln w="9525" cap="flat" cmpd="sng" algn="ctr">
            <a:solidFill>
              <a:srgbClr val="0070C0"/>
            </a:solidFill>
            <a:prstDash val="solid"/>
            <a:miter/>
            <a:headEnd type="none" w="med" len="med"/>
            <a:tailEnd type="triangle" w="med" len="med"/>
          </a:ln>
          <a:effectLst/>
        </p:spPr>
      </p:cxnSp>
      <p:cxnSp>
        <p:nvCxnSpPr>
          <p:cNvPr id="38" name="直線單箭頭接點 37"/>
          <p:cNvCxnSpPr>
            <a:stCxn id="82" idx="2"/>
            <a:endCxn id="72" idx="0"/>
          </p:cNvCxnSpPr>
          <p:nvPr/>
        </p:nvCxnSpPr>
        <p:spPr>
          <a:xfrm flipH="1">
            <a:off x="1144605" y="3739343"/>
            <a:ext cx="1" cy="162973"/>
          </a:xfrm>
          <a:prstGeom prst="straightConnector1">
            <a:avLst/>
          </a:prstGeom>
          <a:noFill/>
          <a:ln w="9525" cap="flat" cmpd="sng" algn="ctr">
            <a:solidFill>
              <a:sysClr val="windowText" lastClr="000000"/>
            </a:solidFill>
            <a:prstDash val="solid"/>
            <a:miter/>
            <a:headEnd type="none" w="med" len="med"/>
            <a:tailEnd type="triangle" w="med" len="med"/>
          </a:ln>
          <a:effectLst/>
        </p:spPr>
      </p:cxnSp>
      <p:cxnSp>
        <p:nvCxnSpPr>
          <p:cNvPr id="39" name="直線單箭頭接點 38"/>
          <p:cNvCxnSpPr>
            <a:stCxn id="80" idx="2"/>
            <a:endCxn id="74" idx="0"/>
          </p:cNvCxnSpPr>
          <p:nvPr/>
        </p:nvCxnSpPr>
        <p:spPr>
          <a:xfrm flipH="1">
            <a:off x="2889121" y="3742824"/>
            <a:ext cx="5443" cy="164002"/>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40" name="群組 39"/>
          <p:cNvGrpSpPr/>
          <p:nvPr/>
        </p:nvGrpSpPr>
        <p:grpSpPr>
          <a:xfrm>
            <a:off x="1406356" y="4635141"/>
            <a:ext cx="1166943" cy="378936"/>
            <a:chOff x="4202081" y="2621835"/>
            <a:chExt cx="1156713" cy="519133"/>
          </a:xfrm>
        </p:grpSpPr>
        <p:sp>
          <p:nvSpPr>
            <p:cNvPr id="70" name="CustomShape 2"/>
            <p:cNvSpPr/>
            <p:nvPr/>
          </p:nvSpPr>
          <p:spPr>
            <a:xfrm>
              <a:off x="4466443" y="2626819"/>
              <a:ext cx="586681" cy="461819"/>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登出</a:t>
              </a:r>
              <a:endParaRPr kumimoji="0" lang="en-US" sz="1600" b="0" i="0" u="none" strike="noStrike" kern="0" cap="none" spc="-1" normalizeH="0" baseline="0" noProof="0" dirty="0">
                <a:ln>
                  <a:noFill/>
                </a:ln>
                <a:solidFill>
                  <a:srgbClr val="000000"/>
                </a:solidFill>
                <a:effectLst/>
                <a:uLnTx/>
                <a:uFillTx/>
                <a:latin typeface="Calibri"/>
              </a:endParaRPr>
            </a:p>
          </p:txBody>
        </p:sp>
        <p:sp>
          <p:nvSpPr>
            <p:cNvPr id="71" name="流程圖: 結束點 70"/>
            <p:cNvSpPr/>
            <p:nvPr/>
          </p:nvSpPr>
          <p:spPr>
            <a:xfrm>
              <a:off x="4202081" y="2621835"/>
              <a:ext cx="1156713" cy="519133"/>
            </a:xfrm>
            <a:prstGeom prst="flowChartTerminator">
              <a:avLst/>
            </a:prstGeom>
            <a:noFill/>
            <a:ln w="25400" cap="flat" cmpd="sng" algn="ctr">
              <a:solidFill>
                <a:sysClr val="windowText" lastClr="000000"/>
              </a:solidFill>
              <a:prstDash val="solid"/>
              <a:roun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Text" lastClr="000000"/>
                </a:solidFill>
                <a:effectLst/>
                <a:uLnTx/>
                <a:uFillTx/>
                <a:latin typeface="Arial"/>
              </a:endParaRPr>
            </a:p>
          </p:txBody>
        </p:sp>
      </p:grpSp>
      <p:cxnSp>
        <p:nvCxnSpPr>
          <p:cNvPr id="41" name="肘形接點 40"/>
          <p:cNvCxnSpPr>
            <a:stCxn id="72" idx="3"/>
            <a:endCxn id="71" idx="0"/>
          </p:cNvCxnSpPr>
          <p:nvPr/>
        </p:nvCxnSpPr>
        <p:spPr>
          <a:xfrm>
            <a:off x="1828276" y="4135682"/>
            <a:ext cx="161552" cy="499456"/>
          </a:xfrm>
          <a:prstGeom prst="bentConnector2">
            <a:avLst/>
          </a:prstGeom>
          <a:noFill/>
          <a:ln w="9525" cap="flat" cmpd="sng" algn="ctr">
            <a:solidFill>
              <a:sysClr val="windowText" lastClr="000000"/>
            </a:solidFill>
            <a:prstDash val="solid"/>
            <a:miter/>
            <a:headEnd type="none" w="med" len="med"/>
            <a:tailEnd type="triangle" w="med" len="med"/>
          </a:ln>
          <a:effectLst/>
        </p:spPr>
      </p:cxnSp>
      <p:cxnSp>
        <p:nvCxnSpPr>
          <p:cNvPr id="42" name="肘形接點 41"/>
          <p:cNvCxnSpPr>
            <a:stCxn id="74" idx="1"/>
            <a:endCxn id="71" idx="0"/>
          </p:cNvCxnSpPr>
          <p:nvPr/>
        </p:nvCxnSpPr>
        <p:spPr>
          <a:xfrm rot="10800000" flipV="1">
            <a:off x="1989829" y="4140193"/>
            <a:ext cx="215621" cy="494944"/>
          </a:xfrm>
          <a:prstGeom prst="bentConnector2">
            <a:avLst/>
          </a:prstGeom>
          <a:noFill/>
          <a:ln w="9525" cap="flat" cmpd="sng" algn="ctr">
            <a:solidFill>
              <a:sysClr val="windowText" lastClr="000000"/>
            </a:solidFill>
            <a:prstDash val="solid"/>
            <a:miter/>
            <a:headEnd type="none" w="med" len="med"/>
            <a:tailEnd type="triangle" w="med" len="med"/>
          </a:ln>
          <a:effectLst/>
        </p:spPr>
      </p:cxnSp>
      <p:cxnSp>
        <p:nvCxnSpPr>
          <p:cNvPr id="43" name="肘形接點 42"/>
          <p:cNvCxnSpPr>
            <a:stCxn id="22" idx="3"/>
            <a:endCxn id="73" idx="2"/>
          </p:cNvCxnSpPr>
          <p:nvPr/>
        </p:nvCxnSpPr>
        <p:spPr>
          <a:xfrm rot="5400000" flipH="1">
            <a:off x="4386291" y="1185152"/>
            <a:ext cx="227536" cy="6674894"/>
          </a:xfrm>
          <a:prstGeom prst="bentConnector3">
            <a:avLst>
              <a:gd name="adj1" fmla="val -189773"/>
            </a:avLst>
          </a:prstGeom>
          <a:noFill/>
          <a:ln w="9525" cap="flat" cmpd="sng" algn="ctr">
            <a:solidFill>
              <a:srgbClr val="0070C0"/>
            </a:solidFill>
            <a:prstDash val="solid"/>
            <a:miter/>
            <a:headEnd type="none" w="med" len="med"/>
            <a:tailEnd type="triangle" w="med" len="med"/>
          </a:ln>
          <a:effectLst/>
        </p:spPr>
      </p:cxnSp>
      <p:grpSp>
        <p:nvGrpSpPr>
          <p:cNvPr id="44" name="群組 43"/>
          <p:cNvGrpSpPr/>
          <p:nvPr/>
        </p:nvGrpSpPr>
        <p:grpSpPr>
          <a:xfrm>
            <a:off x="1144605" y="1030252"/>
            <a:ext cx="1714648" cy="605965"/>
            <a:chOff x="4002233" y="2421020"/>
            <a:chExt cx="1699616" cy="830160"/>
          </a:xfrm>
        </p:grpSpPr>
        <p:sp>
          <p:nvSpPr>
            <p:cNvPr id="68" name="CustomShape 7"/>
            <p:cNvSpPr/>
            <p:nvPr/>
          </p:nvSpPr>
          <p:spPr>
            <a:xfrm>
              <a:off x="4002233" y="2421020"/>
              <a:ext cx="1699616" cy="830160"/>
            </a:xfrm>
            <a:prstGeom prst="diamond">
              <a:avLst/>
            </a:prstGeom>
            <a:noFill/>
            <a:ln w="25400" cap="flat" cmpd="sng" algn="ctr">
              <a:solidFill>
                <a:sysClr val="windowText" lastClr="000000"/>
              </a:solidFill>
              <a:prstDash val="solid"/>
              <a:round/>
              <a:tailEnd type="triangle"/>
            </a:ln>
            <a:effectLst/>
          </p:spPr>
        </p:sp>
        <p:sp>
          <p:nvSpPr>
            <p:cNvPr id="69" name="CustomShape 8"/>
            <p:cNvSpPr/>
            <p:nvPr/>
          </p:nvSpPr>
          <p:spPr>
            <a:xfrm>
              <a:off x="4333935" y="2584711"/>
              <a:ext cx="993198"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同意規則</a:t>
              </a:r>
              <a:endParaRPr kumimoji="0" lang="en-US" sz="1600" b="0" i="0" u="none" strike="noStrike" kern="0" cap="none" spc="-1" normalizeH="0" baseline="0" noProof="0" dirty="0">
                <a:ln>
                  <a:noFill/>
                </a:ln>
                <a:solidFill>
                  <a:srgbClr val="000000"/>
                </a:solidFill>
                <a:effectLst/>
                <a:uLnTx/>
                <a:uFillTx/>
                <a:latin typeface="Calibri"/>
              </a:endParaRPr>
            </a:p>
          </p:txBody>
        </p:sp>
      </p:grpSp>
      <p:cxnSp>
        <p:nvCxnSpPr>
          <p:cNvPr id="45" name="直線單箭頭接點 44"/>
          <p:cNvCxnSpPr>
            <a:stCxn id="68" idx="2"/>
            <a:endCxn id="98" idx="0"/>
          </p:cNvCxnSpPr>
          <p:nvPr/>
        </p:nvCxnSpPr>
        <p:spPr>
          <a:xfrm>
            <a:off x="2001929" y="1636218"/>
            <a:ext cx="0" cy="143821"/>
          </a:xfrm>
          <a:prstGeom prst="straightConnector1">
            <a:avLst/>
          </a:prstGeom>
          <a:noFill/>
          <a:ln w="9525" cap="flat" cmpd="sng" algn="ctr">
            <a:solidFill>
              <a:sysClr val="windowText" lastClr="000000"/>
            </a:solidFill>
            <a:prstDash val="solid"/>
            <a:miter/>
            <a:headEnd type="none" w="med" len="med"/>
            <a:tailEnd type="triangle" w="med" len="med"/>
          </a:ln>
          <a:effectLst/>
        </p:spPr>
      </p:cxnSp>
      <p:cxnSp>
        <p:nvCxnSpPr>
          <p:cNvPr id="46" name="直線單箭頭接點 45"/>
          <p:cNvCxnSpPr>
            <a:stCxn id="68" idx="3"/>
            <a:endCxn id="67" idx="1"/>
          </p:cNvCxnSpPr>
          <p:nvPr/>
        </p:nvCxnSpPr>
        <p:spPr>
          <a:xfrm flipV="1">
            <a:off x="2859254" y="1332530"/>
            <a:ext cx="741061" cy="705"/>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47" name="群組 46"/>
          <p:cNvGrpSpPr/>
          <p:nvPr/>
        </p:nvGrpSpPr>
        <p:grpSpPr>
          <a:xfrm>
            <a:off x="3600314" y="1143062"/>
            <a:ext cx="1166943" cy="378935"/>
            <a:chOff x="4202081" y="2621835"/>
            <a:chExt cx="1156713" cy="519133"/>
          </a:xfrm>
        </p:grpSpPr>
        <p:sp>
          <p:nvSpPr>
            <p:cNvPr id="66" name="CustomShape 2"/>
            <p:cNvSpPr/>
            <p:nvPr/>
          </p:nvSpPr>
          <p:spPr>
            <a:xfrm>
              <a:off x="4466443" y="2629466"/>
              <a:ext cx="586681" cy="46182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結束</a:t>
              </a:r>
              <a:endParaRPr kumimoji="0" lang="en-US" sz="1600" b="0" i="0" u="none" strike="noStrike" kern="0" cap="none" spc="-1" normalizeH="0" baseline="0" noProof="0" dirty="0">
                <a:ln>
                  <a:noFill/>
                </a:ln>
                <a:solidFill>
                  <a:srgbClr val="000000"/>
                </a:solidFill>
                <a:effectLst/>
                <a:uLnTx/>
                <a:uFillTx/>
                <a:latin typeface="Calibri"/>
              </a:endParaRPr>
            </a:p>
          </p:txBody>
        </p:sp>
        <p:sp>
          <p:nvSpPr>
            <p:cNvPr id="67" name="流程圖: 結束點 66"/>
            <p:cNvSpPr/>
            <p:nvPr/>
          </p:nvSpPr>
          <p:spPr>
            <a:xfrm>
              <a:off x="4202081" y="2621835"/>
              <a:ext cx="1156713" cy="519133"/>
            </a:xfrm>
            <a:prstGeom prst="flowChartTerminator">
              <a:avLst/>
            </a:prstGeom>
            <a:noFill/>
            <a:ln w="25400" cap="flat" cmpd="sng" algn="ctr">
              <a:solidFill>
                <a:sysClr val="windowText" lastClr="000000"/>
              </a:solidFill>
              <a:prstDash val="solid"/>
              <a:roun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Text" lastClr="000000"/>
                </a:solidFill>
                <a:effectLst/>
                <a:uLnTx/>
                <a:uFillTx/>
                <a:latin typeface="Arial"/>
              </a:endParaRPr>
            </a:p>
          </p:txBody>
        </p:sp>
      </p:grpSp>
      <p:sp>
        <p:nvSpPr>
          <p:cNvPr id="48" name="CustomShape 26"/>
          <p:cNvSpPr/>
          <p:nvPr/>
        </p:nvSpPr>
        <p:spPr>
          <a:xfrm>
            <a:off x="2030657" y="1523351"/>
            <a:ext cx="281016"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Y</a:t>
            </a:r>
            <a:endParaRPr kumimoji="0" lang="en-US" sz="1600" b="0" i="0" u="none" strike="noStrike" kern="0" cap="none" spc="-1" normalizeH="0" baseline="0" noProof="0" dirty="0">
              <a:ln>
                <a:noFill/>
              </a:ln>
              <a:solidFill>
                <a:sysClr val="windowText" lastClr="000000"/>
              </a:solidFill>
              <a:effectLst/>
              <a:uLnTx/>
              <a:uFillTx/>
              <a:latin typeface="Arial"/>
            </a:endParaRPr>
          </a:p>
        </p:txBody>
      </p:sp>
      <p:sp>
        <p:nvSpPr>
          <p:cNvPr id="49" name="CustomShape 6"/>
          <p:cNvSpPr/>
          <p:nvPr/>
        </p:nvSpPr>
        <p:spPr>
          <a:xfrm>
            <a:off x="2813648" y="1054740"/>
            <a:ext cx="314679"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0000"/>
                </a:solidFill>
                <a:effectLst/>
                <a:uLnTx/>
                <a:uFillTx/>
                <a:latin typeface="Calibri"/>
              </a:rPr>
              <a:t>N</a:t>
            </a:r>
            <a:endParaRPr kumimoji="0" lang="en-US" sz="1600" b="0" i="0" u="none" strike="noStrike" kern="0" cap="none" spc="-1" normalizeH="0" baseline="0" noProof="0" dirty="0">
              <a:ln>
                <a:noFill/>
              </a:ln>
              <a:solidFill>
                <a:sysClr val="windowText" lastClr="000000"/>
              </a:solidFill>
              <a:effectLst/>
              <a:uLnTx/>
              <a:uFillTx/>
              <a:latin typeface="Arial"/>
            </a:endParaRPr>
          </a:p>
        </p:txBody>
      </p:sp>
      <p:cxnSp>
        <p:nvCxnSpPr>
          <p:cNvPr id="50" name="直線單箭頭接點 49"/>
          <p:cNvCxnSpPr>
            <a:stCxn id="89" idx="2"/>
            <a:endCxn id="68" idx="0"/>
          </p:cNvCxnSpPr>
          <p:nvPr/>
        </p:nvCxnSpPr>
        <p:spPr>
          <a:xfrm>
            <a:off x="1989828" y="862453"/>
            <a:ext cx="12101" cy="167799"/>
          </a:xfrm>
          <a:prstGeom prst="straightConnector1">
            <a:avLst/>
          </a:prstGeom>
          <a:noFill/>
          <a:ln w="9525" cap="flat" cmpd="sng" algn="ctr">
            <a:solidFill>
              <a:sysClr val="windowText" lastClr="000000"/>
            </a:solidFill>
            <a:prstDash val="solid"/>
            <a:miter/>
            <a:headEnd type="none" w="med" len="med"/>
            <a:tailEnd type="triangle" w="med" len="med"/>
          </a:ln>
          <a:effectLst/>
        </p:spPr>
      </p:cxnSp>
      <p:grpSp>
        <p:nvGrpSpPr>
          <p:cNvPr id="51" name="群組 50"/>
          <p:cNvGrpSpPr/>
          <p:nvPr/>
        </p:nvGrpSpPr>
        <p:grpSpPr>
          <a:xfrm>
            <a:off x="3995657" y="2890205"/>
            <a:ext cx="2177124" cy="829542"/>
            <a:chOff x="5841559" y="1123405"/>
            <a:chExt cx="1246653" cy="949842"/>
          </a:xfrm>
        </p:grpSpPr>
        <p:sp>
          <p:nvSpPr>
            <p:cNvPr id="64" name="CustomShape 12"/>
            <p:cNvSpPr/>
            <p:nvPr/>
          </p:nvSpPr>
          <p:spPr>
            <a:xfrm>
              <a:off x="6032911" y="1123405"/>
              <a:ext cx="881321" cy="949842"/>
            </a:xfrm>
            <a:prstGeom prst="rect">
              <a:avLst/>
            </a:prstGeom>
            <a:noFill/>
            <a:ln w="0">
              <a:noFill/>
              <a:tailEnd type="triangle"/>
            </a:ln>
            <a:effectLst/>
          </p:spPr>
          <p:txBody>
            <a:bodyPr wrap="none" lIns="90000" tIns="45000" rIns="90000" bIns="45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修改基本資料</a:t>
              </a:r>
              <a:endParaRPr kumimoji="0" lang="en-US" altLang="zh-TW" sz="1600" b="0" i="0" u="none" strike="noStrike" kern="0" cap="none" spc="-1" normalizeH="0" baseline="0" noProof="0" dirty="0">
                <a:ln>
                  <a:noFill/>
                </a:ln>
                <a:solidFill>
                  <a:srgbClr val="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或密碼</a:t>
              </a:r>
              <a:endParaRPr kumimoji="0" lang="en-US" altLang="zh-TW" sz="1600" b="0" i="0" u="none" strike="noStrike" kern="0" cap="none" spc="-1" normalizeH="0" baseline="0" noProof="0" dirty="0">
                <a:ln>
                  <a:noFill/>
                </a:ln>
                <a:solidFill>
                  <a:srgbClr val="000000"/>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TW" sz="1600" b="0" i="0" u="none" strike="noStrike" kern="0" cap="none" spc="-1" normalizeH="0" baseline="0" noProof="0" dirty="0">
                <a:ln>
                  <a:noFill/>
                </a:ln>
                <a:solidFill>
                  <a:sysClr val="windowText" lastClr="000000"/>
                </a:solidFill>
                <a:effectLst/>
                <a:uLnTx/>
                <a:uFillTx/>
                <a:latin typeface="Arial"/>
              </a:endParaRPr>
            </a:p>
          </p:txBody>
        </p:sp>
        <p:sp>
          <p:nvSpPr>
            <p:cNvPr id="65" name="流程圖: 資料 64"/>
            <p:cNvSpPr/>
            <p:nvPr/>
          </p:nvSpPr>
          <p:spPr>
            <a:xfrm>
              <a:off x="5841559" y="1179135"/>
              <a:ext cx="1246653" cy="565350"/>
            </a:xfrm>
            <a:prstGeom prst="flowChartInputOutput">
              <a:avLst/>
            </a:prstGeom>
            <a:noFill/>
            <a:ln w="25400" cap="flat" cmpd="sng" algn="ctr">
              <a:solidFill>
                <a:sysClr val="windowText" lastClr="000000"/>
              </a:solid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grpSp>
      <p:cxnSp>
        <p:nvCxnSpPr>
          <p:cNvPr id="52" name="直線單箭頭接點 51"/>
          <p:cNvCxnSpPr>
            <a:stCxn id="76" idx="1"/>
            <a:endCxn id="74" idx="3"/>
          </p:cNvCxnSpPr>
          <p:nvPr/>
        </p:nvCxnSpPr>
        <p:spPr>
          <a:xfrm flipH="1" flipV="1">
            <a:off x="3572792" y="4140193"/>
            <a:ext cx="1465808" cy="4044"/>
          </a:xfrm>
          <a:prstGeom prst="straightConnector1">
            <a:avLst/>
          </a:prstGeom>
          <a:noFill/>
          <a:ln w="9525" cap="flat" cmpd="sng" algn="ctr">
            <a:solidFill>
              <a:srgbClr val="0070C0"/>
            </a:solidFill>
            <a:prstDash val="solid"/>
            <a:miter/>
            <a:headEnd type="none" w="med" len="med"/>
            <a:tailEnd type="triangle" w="med" len="med"/>
          </a:ln>
          <a:effectLst/>
        </p:spPr>
      </p:cxnSp>
      <p:cxnSp>
        <p:nvCxnSpPr>
          <p:cNvPr id="53" name="肘形接點 52"/>
          <p:cNvCxnSpPr>
            <a:stCxn id="65" idx="1"/>
            <a:endCxn id="94" idx="3"/>
          </p:cNvCxnSpPr>
          <p:nvPr/>
        </p:nvCxnSpPr>
        <p:spPr>
          <a:xfrm rot="16200000" flipV="1">
            <a:off x="3697036" y="1551693"/>
            <a:ext cx="222372" cy="2551995"/>
          </a:xfrm>
          <a:prstGeom prst="bentConnector2">
            <a:avLst/>
          </a:prstGeom>
          <a:noFill/>
          <a:ln w="9525" cap="flat" cmpd="sng" algn="ctr">
            <a:solidFill>
              <a:sysClr val="windowText" lastClr="000000"/>
            </a:solidFill>
            <a:prstDash val="solid"/>
            <a:miter/>
            <a:headEnd type="none" w="med" len="med"/>
            <a:tailEnd type="triangle" w="med" len="med"/>
          </a:ln>
          <a:effectLst/>
        </p:spPr>
      </p:cxnSp>
      <p:cxnSp>
        <p:nvCxnSpPr>
          <p:cNvPr id="54" name="直線接點 53"/>
          <p:cNvCxnSpPr/>
          <p:nvPr/>
        </p:nvCxnSpPr>
        <p:spPr>
          <a:xfrm>
            <a:off x="6655086" y="1109412"/>
            <a:ext cx="922487" cy="0"/>
          </a:xfrm>
          <a:prstGeom prst="line">
            <a:avLst/>
          </a:prstGeom>
          <a:noFill/>
          <a:ln w="38100" cap="flat" cmpd="sng" algn="ctr">
            <a:solidFill>
              <a:sysClr val="windowText" lastClr="000000"/>
            </a:solidFill>
            <a:prstDash val="solid"/>
            <a:miter/>
            <a:headEnd type="none" w="med" len="med"/>
            <a:tailEnd type="none"/>
          </a:ln>
          <a:effectLst/>
        </p:spPr>
      </p:cxnSp>
      <p:cxnSp>
        <p:nvCxnSpPr>
          <p:cNvPr id="55" name="直線接點 54"/>
          <p:cNvCxnSpPr/>
          <p:nvPr/>
        </p:nvCxnSpPr>
        <p:spPr>
          <a:xfrm>
            <a:off x="6651469" y="1451840"/>
            <a:ext cx="922487" cy="0"/>
          </a:xfrm>
          <a:prstGeom prst="line">
            <a:avLst/>
          </a:prstGeom>
          <a:noFill/>
          <a:ln w="38100" cap="flat" cmpd="sng" algn="ctr">
            <a:solidFill>
              <a:srgbClr val="0070C0"/>
            </a:solidFill>
            <a:prstDash val="solid"/>
            <a:miter/>
            <a:headEnd type="none" w="med" len="med"/>
            <a:tailEnd type="none"/>
          </a:ln>
          <a:effectLst/>
        </p:spPr>
      </p:cxnSp>
      <p:sp>
        <p:nvSpPr>
          <p:cNvPr id="56" name="CustomShape 2"/>
          <p:cNvSpPr/>
          <p:nvPr/>
        </p:nvSpPr>
        <p:spPr>
          <a:xfrm>
            <a:off x="7614041" y="969468"/>
            <a:ext cx="796926" cy="337100"/>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1" normalizeH="0" baseline="0" noProof="0" dirty="0">
                <a:ln>
                  <a:noFill/>
                </a:ln>
                <a:solidFill>
                  <a:srgbClr val="000000"/>
                </a:solidFill>
                <a:effectLst/>
                <a:uLnTx/>
                <a:uFillTx/>
                <a:latin typeface="Calibri"/>
              </a:rPr>
              <a:t>主流程</a:t>
            </a:r>
            <a:endParaRPr kumimoji="0" lang="en-US" sz="1600" b="0" i="0" u="none" strike="noStrike" kern="0" cap="none" spc="-1" normalizeH="0" baseline="0" noProof="0" dirty="0">
              <a:ln>
                <a:noFill/>
              </a:ln>
              <a:solidFill>
                <a:srgbClr val="000000"/>
              </a:solidFill>
              <a:effectLst/>
              <a:uLnTx/>
              <a:uFillTx/>
              <a:latin typeface="Calibri"/>
            </a:endParaRPr>
          </a:p>
        </p:txBody>
      </p:sp>
      <p:sp>
        <p:nvSpPr>
          <p:cNvPr id="57" name="CustomShape 2"/>
          <p:cNvSpPr/>
          <p:nvPr/>
        </p:nvSpPr>
        <p:spPr>
          <a:xfrm>
            <a:off x="7623146" y="1301941"/>
            <a:ext cx="1269334" cy="223597"/>
          </a:xfrm>
          <a:prstGeom prst="rect">
            <a:avLst/>
          </a:prstGeom>
          <a:noFill/>
          <a:ln w="0">
            <a:noFill/>
            <a:tailEnd type="triangle"/>
          </a:ln>
          <a:effectLst/>
        </p:spPr>
        <p:txBody>
          <a:bodyPr wrap="none"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1" normalizeH="0" baseline="0" noProof="0" dirty="0">
                <a:ln>
                  <a:noFill/>
                </a:ln>
                <a:solidFill>
                  <a:srgbClr val="000000"/>
                </a:solidFill>
                <a:effectLst/>
                <a:uLnTx/>
                <a:uFillTx/>
                <a:latin typeface="Calibri"/>
              </a:rPr>
              <a:t>資料傳輸流程</a:t>
            </a:r>
            <a:endParaRPr kumimoji="0" lang="en-US" sz="1400" b="0" i="0" u="none" strike="noStrike" kern="0" cap="none" spc="-1" normalizeH="0" baseline="0" noProof="0" dirty="0">
              <a:ln>
                <a:noFill/>
              </a:ln>
              <a:solidFill>
                <a:srgbClr val="000000"/>
              </a:solidFill>
              <a:effectLst/>
              <a:uLnTx/>
              <a:uFillTx/>
              <a:latin typeface="Calibri"/>
            </a:endParaRPr>
          </a:p>
        </p:txBody>
      </p:sp>
      <p:cxnSp>
        <p:nvCxnSpPr>
          <p:cNvPr id="58" name="肘形接點 57"/>
          <p:cNvCxnSpPr>
            <a:stCxn id="22" idx="2"/>
            <a:endCxn id="79" idx="5"/>
          </p:cNvCxnSpPr>
          <p:nvPr/>
        </p:nvCxnSpPr>
        <p:spPr>
          <a:xfrm rot="10800000" flipV="1">
            <a:off x="6222009" y="4194905"/>
            <a:ext cx="1182252" cy="558516"/>
          </a:xfrm>
          <a:prstGeom prst="bentConnector3">
            <a:avLst>
              <a:gd name="adj1" fmla="val 50000"/>
            </a:avLst>
          </a:prstGeom>
          <a:noFill/>
          <a:ln w="9525" cap="flat" cmpd="sng" algn="ctr">
            <a:solidFill>
              <a:srgbClr val="0070C0"/>
            </a:solidFill>
            <a:prstDash val="solid"/>
            <a:miter/>
            <a:headEnd type="none" w="med" len="med"/>
            <a:tailEnd type="triangle" w="med" len="med"/>
          </a:ln>
          <a:effectLst/>
        </p:spPr>
      </p:cxnSp>
      <p:sp>
        <p:nvSpPr>
          <p:cNvPr id="61" name="矩形 60"/>
          <p:cNvSpPr/>
          <p:nvPr/>
        </p:nvSpPr>
        <p:spPr>
          <a:xfrm>
            <a:off x="333045" y="1030171"/>
            <a:ext cx="563825" cy="2126422"/>
          </a:xfrm>
          <a:prstGeom prst="rect">
            <a:avLst/>
          </a:prstGeom>
          <a:noFill/>
          <a:ln w="25400" cap="flat" cmpd="sng" algn="ctr">
            <a:solidFill>
              <a:srgbClr val="0070C0"/>
            </a:solidFill>
            <a:prstDash val="dash"/>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600" b="0" i="0" u="none" strike="noStrike" kern="0" cap="none" spc="0" normalizeH="0" baseline="0" noProof="0">
              <a:ln>
                <a:noFill/>
              </a:ln>
              <a:solidFill>
                <a:sysClr val="window" lastClr="FFFFFF"/>
              </a:solidFill>
              <a:effectLst/>
              <a:uLnTx/>
              <a:uFillTx/>
              <a:latin typeface="Arial"/>
            </a:endParaRPr>
          </a:p>
        </p:txBody>
      </p:sp>
      <p:sp>
        <p:nvSpPr>
          <p:cNvPr id="62" name="文字方塊 61"/>
          <p:cNvSpPr txBox="1"/>
          <p:nvPr/>
        </p:nvSpPr>
        <p:spPr>
          <a:xfrm>
            <a:off x="552910" y="1040599"/>
            <a:ext cx="338554" cy="2123658"/>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非</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區</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間</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範</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圍</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可</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能</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查</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無</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資</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料</a:t>
            </a:r>
            <a:endParaRPr kumimoji="0" lang="en-US" altLang="zh-TW" sz="1200" b="0" i="0" u="none" strike="noStrike" kern="0" cap="none" spc="0" normalizeH="0" baseline="0" noProof="0" dirty="0">
              <a:ln>
                <a:noFill/>
              </a:ln>
              <a:solidFill>
                <a:sysClr val="windowText" lastClr="000000"/>
              </a:solidFill>
              <a:effectLst/>
              <a:uLnTx/>
              <a:uFillTx/>
            </a:endParaRPr>
          </a:p>
        </p:txBody>
      </p:sp>
      <p:sp>
        <p:nvSpPr>
          <p:cNvPr id="63" name="文字方塊 62"/>
          <p:cNvSpPr txBox="1"/>
          <p:nvPr/>
        </p:nvSpPr>
        <p:spPr>
          <a:xfrm>
            <a:off x="333045" y="1032934"/>
            <a:ext cx="341760" cy="2123658"/>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限</a:t>
            </a:r>
            <a:endParaRPr kumimoji="0" lang="en-US" altLang="zh-TW" sz="1200" b="0" i="0" u="none" strike="noStrike" kern="0" cap="none" spc="0" normalizeH="0" baseline="0" noProof="0" dirty="0">
              <a:ln>
                <a:noFill/>
              </a:ln>
              <a:solidFill>
                <a:sysClr val="windowText" lastClr="000000"/>
              </a:solidFill>
              <a:effectLst/>
              <a:uLnTx/>
              <a:uFillTx/>
            </a:endParaRPr>
          </a:p>
          <a:p>
            <a:pPr lvl="0" algn="ctr">
              <a:defRPr/>
            </a:pPr>
            <a:r>
              <a:rPr lang="zh-TW" altLang="en-US" sz="1200" kern="0" dirty="0">
                <a:solidFill>
                  <a:sysClr val="windowText" lastClr="000000"/>
                </a:solidFill>
              </a:rPr>
              <a:t>年</a:t>
            </a:r>
            <a:endParaRPr lang="en-US" altLang="zh-TW" sz="1200" kern="0" dirty="0">
              <a:solidFill>
                <a:sysClr val="windowText" lastClr="000000"/>
              </a:solidFill>
            </a:endParaRPr>
          </a:p>
          <a:p>
            <a:pPr lvl="0" algn="ctr">
              <a:defRPr/>
            </a:pPr>
            <a:r>
              <a:rPr lang="zh-TW" altLang="en-US" sz="1200" kern="0" dirty="0">
                <a:solidFill>
                  <a:sysClr val="windowText" lastClr="000000"/>
                </a:solidFill>
              </a:rPr>
              <a:t>滿</a:t>
            </a:r>
            <a:endParaRPr lang="en-US" altLang="zh-TW" sz="1200" kern="0" dirty="0">
              <a:solidFill>
                <a:sysClr val="windowText" lastClr="000000"/>
              </a:solidFill>
            </a:endParaRPr>
          </a:p>
          <a:p>
            <a:pPr lvl="0" algn="ctr">
              <a:defRPr/>
            </a:pPr>
            <a:r>
              <a:rPr lang="zh-TW" altLang="en-US" sz="1200" kern="0" dirty="0">
                <a:solidFill>
                  <a:sysClr val="windowText" lastClr="000000"/>
                </a:solidFill>
              </a:rPr>
              <a:t>六</a:t>
            </a:r>
            <a:endParaRPr lang="en-US" altLang="zh-TW" sz="1200" kern="0" dirty="0">
              <a:solidFill>
                <a:sysClr val="windowText" lastClr="000000"/>
              </a:solidFill>
            </a:endParaRPr>
          </a:p>
          <a:p>
            <a:pPr lvl="0" algn="ctr">
              <a:defRPr/>
            </a:pPr>
            <a:r>
              <a:rPr lang="zh-TW" altLang="en-US" sz="1200" kern="0" dirty="0">
                <a:solidFill>
                  <a:sysClr val="windowText" lastClr="000000"/>
                </a:solidFill>
              </a:rPr>
              <a:t>個</a:t>
            </a:r>
            <a:endParaRPr lang="en-US" altLang="zh-TW" sz="1200" kern="0" dirty="0">
              <a:solidFill>
                <a:sysClr val="windowText" lastClr="000000"/>
              </a:solidFill>
            </a:endParaRPr>
          </a:p>
          <a:p>
            <a:pPr lvl="0" algn="ctr">
              <a:defRPr/>
            </a:pPr>
            <a:r>
              <a:rPr lang="zh-TW" altLang="en-US" sz="1200" kern="0" dirty="0">
                <a:solidFill>
                  <a:sysClr val="windowText" lastClr="000000"/>
                </a:solidFill>
              </a:rPr>
              <a:t>月</a:t>
            </a:r>
            <a:endParaRPr kumimoji="0" lang="en-US" altLang="zh-TW" sz="1200" b="0" i="0" u="none" strike="noStrike" kern="0" cap="none" spc="0" normalizeH="0" baseline="0" noProof="0" dirty="0">
              <a:ln>
                <a:noFill/>
              </a:ln>
              <a:solidFill>
                <a:sysClr val="windowText" lastClr="000000"/>
              </a:solidFill>
              <a:effectLst/>
              <a:uLnTx/>
              <a:uFillTx/>
            </a:endParaRPr>
          </a:p>
          <a:p>
            <a:pPr algn="ctr">
              <a:defRPr/>
            </a:pPr>
            <a:r>
              <a:rPr lang="en-US" altLang="zh-TW" sz="1200" kern="0" dirty="0">
                <a:solidFill>
                  <a:sysClr val="windowText" lastClr="000000"/>
                </a:solidFill>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54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歲</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使</a:t>
            </a:r>
            <a:endParaRPr kumimoji="0" lang="en-US" altLang="zh-TW" sz="12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sysClr val="windowText" lastClr="000000"/>
                </a:solidFill>
                <a:effectLst/>
                <a:uLnTx/>
                <a:uFillTx/>
              </a:rPr>
              <a:t>用</a:t>
            </a:r>
            <a:endParaRPr kumimoji="0" lang="en-US" altLang="zh-TW" sz="1200" b="0" i="0" u="none" strike="noStrike" kern="0" cap="none" spc="0" normalizeH="0" baseline="0" noProof="0" dirty="0">
              <a:ln>
                <a:noFill/>
              </a:ln>
              <a:solidFill>
                <a:sysClr val="windowText" lastClr="000000"/>
              </a:solidFill>
              <a:effectLst/>
              <a:uLnTx/>
              <a:uFillTx/>
            </a:endParaRPr>
          </a:p>
        </p:txBody>
      </p:sp>
      <p:cxnSp>
        <p:nvCxnSpPr>
          <p:cNvPr id="60" name="肘形接點 59"/>
          <p:cNvCxnSpPr>
            <a:stCxn id="68" idx="1"/>
            <a:endCxn id="61" idx="0"/>
          </p:cNvCxnSpPr>
          <p:nvPr/>
        </p:nvCxnSpPr>
        <p:spPr>
          <a:xfrm rot="10800000">
            <a:off x="614959" y="1030171"/>
            <a:ext cx="529647" cy="303064"/>
          </a:xfrm>
          <a:prstGeom prst="bentConnector4">
            <a:avLst>
              <a:gd name="adj1" fmla="val 23387"/>
              <a:gd name="adj2" fmla="val 175430"/>
            </a:avLst>
          </a:prstGeom>
          <a:noFill/>
          <a:ln w="28575" cap="flat" cmpd="sng" algn="ctr">
            <a:solidFill>
              <a:srgbClr val="0070C0"/>
            </a:solidFill>
            <a:prstDash val="dash"/>
            <a:miter/>
            <a:headEnd type="none" w="med" len="med"/>
            <a:tailEnd type="none"/>
          </a:ln>
          <a:effectLst/>
        </p:spPr>
      </p:cxnSp>
      <p:sp>
        <p:nvSpPr>
          <p:cNvPr id="100"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kern="0" spc="-1" dirty="0">
                <a:latin typeface="Adobe 楷体 Std R" pitchFamily="18" charset="-128"/>
                <a:ea typeface="Adobe 楷体 Std R" pitchFamily="18" charset="-128"/>
              </a:rPr>
              <a:t>系統流程</a:t>
            </a:r>
            <a:endParaRPr lang="en-US" altLang="zh-TW" sz="4000" b="1" kern="0" spc="-1" dirty="0">
              <a:latin typeface="Adobe 楷体 Std R" pitchFamily="18" charset="-128"/>
              <a:ea typeface="Adobe 楷体 Std R" pitchFamily="18" charset="-128"/>
            </a:endParaRPr>
          </a:p>
        </p:txBody>
      </p:sp>
    </p:spTree>
    <p:extLst>
      <p:ext uri="{BB962C8B-B14F-4D97-AF65-F5344CB8AC3E}">
        <p14:creationId xmlns:p14="http://schemas.microsoft.com/office/powerpoint/2010/main" val="166143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主要軟體表</a:t>
            </a:r>
            <a:endParaRPr lang="en-US" altLang="zh-TW" sz="4000" b="1" dirty="0">
              <a:latin typeface="Adobe 楷体 Std R" pitchFamily="18" charset="-128"/>
              <a:ea typeface="Adobe 楷体 Std R" pitchFamily="18" charset="-128"/>
            </a:endParaRPr>
          </a:p>
        </p:txBody>
      </p:sp>
      <p:grpSp>
        <p:nvGrpSpPr>
          <p:cNvPr id="3" name="组合 8"/>
          <p:cNvGrpSpPr/>
          <p:nvPr/>
        </p:nvGrpSpPr>
        <p:grpSpPr>
          <a:xfrm>
            <a:off x="539552" y="555526"/>
            <a:ext cx="9181020" cy="1026114"/>
            <a:chOff x="1367644" y="699543"/>
            <a:chExt cx="9181020" cy="1026114"/>
          </a:xfrm>
        </p:grpSpPr>
        <p:grpSp>
          <p:nvGrpSpPr>
            <p:cNvPr id="4" name="组合 7"/>
            <p:cNvGrpSpPr/>
            <p:nvPr/>
          </p:nvGrpSpPr>
          <p:grpSpPr>
            <a:xfrm>
              <a:off x="1367644" y="699543"/>
              <a:ext cx="684076" cy="705664"/>
              <a:chOff x="1367644" y="699543"/>
              <a:chExt cx="684076" cy="705664"/>
            </a:xfrm>
          </p:grpSpPr>
          <p:pic>
            <p:nvPicPr>
              <p:cNvPr id="6"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7" name="TextBox 5"/>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一</a:t>
                </a:r>
              </a:p>
            </p:txBody>
          </p:sp>
        </p:grpSp>
        <p:sp>
          <p:nvSpPr>
            <p:cNvPr id="5" name="TextBox 6"/>
            <p:cNvSpPr txBox="1"/>
            <p:nvPr/>
          </p:nvSpPr>
          <p:spPr>
            <a:xfrm>
              <a:off x="2087724" y="771550"/>
              <a:ext cx="8460940" cy="954107"/>
            </a:xfrm>
            <a:prstGeom prst="rect">
              <a:avLst/>
            </a:prstGeom>
            <a:noFill/>
          </p:spPr>
          <p:txBody>
            <a:bodyPr wrap="square" rtlCol="0">
              <a:spAutoFit/>
            </a:bodyPr>
            <a:lstStyle/>
            <a:p>
              <a:r>
                <a:rPr lang="en-US" altLang="zh-TW" sz="2800" b="1" dirty="0">
                  <a:solidFill>
                    <a:srgbClr val="0000CC"/>
                  </a:solidFill>
                  <a:latin typeface="Adobe 楷体 Std R" pitchFamily="18" charset="-128"/>
                  <a:ea typeface="Adobe 楷体 Std R" pitchFamily="18" charset="-128"/>
                </a:rPr>
                <a:t>Python:</a:t>
              </a:r>
              <a:r>
                <a:rPr lang="en-US" altLang="zh-TW" sz="2800" b="1" dirty="0">
                  <a:latin typeface="Adobe 楷体 Std R" pitchFamily="18" charset="-128"/>
                  <a:ea typeface="Adobe 楷体 Std R" pitchFamily="18" charset="-128"/>
                </a:rPr>
                <a:t> </a:t>
              </a:r>
            </a:p>
            <a:p>
              <a:r>
                <a:rPr lang="zh-TW" altLang="en-US" sz="2800" b="1" dirty="0">
                  <a:latin typeface="Adobe 楷体 Std R" pitchFamily="18" charset="-128"/>
                  <a:ea typeface="Adobe 楷体 Std R" pitchFamily="18" charset="-128"/>
                </a:rPr>
                <a:t>撰寫爬蟲、判斷及存取、預測模型</a:t>
              </a:r>
              <a:r>
                <a:rPr lang="en-US" altLang="zh-TW" sz="2800" b="1" dirty="0">
                  <a:latin typeface="Adobe 楷体 Std R" pitchFamily="18" charset="-128"/>
                  <a:ea typeface="Adobe 楷体 Std R" pitchFamily="18" charset="-128"/>
                </a:rPr>
                <a:t>...</a:t>
              </a:r>
              <a:r>
                <a:rPr lang="zh-TW" altLang="en-US" sz="2800" b="1" dirty="0">
                  <a:latin typeface="Adobe 楷体 Std R" pitchFamily="18" charset="-128"/>
                  <a:ea typeface="Adobe 楷体 Std R" pitchFamily="18" charset="-128"/>
                </a:rPr>
                <a:t>等程式。</a:t>
              </a:r>
              <a:endParaRPr lang="zh-CN" altLang="en-US" sz="2800" b="1" dirty="0">
                <a:latin typeface="Adobe 楷体 Std R" pitchFamily="18" charset="-128"/>
                <a:ea typeface="Adobe 楷体 Std R" pitchFamily="18" charset="-128"/>
              </a:endParaRPr>
            </a:p>
          </p:txBody>
        </p:sp>
      </p:grpSp>
      <p:grpSp>
        <p:nvGrpSpPr>
          <p:cNvPr id="8" name="组合 9"/>
          <p:cNvGrpSpPr/>
          <p:nvPr/>
        </p:nvGrpSpPr>
        <p:grpSpPr>
          <a:xfrm>
            <a:off x="539552" y="1487438"/>
            <a:ext cx="7751204" cy="705664"/>
            <a:chOff x="1367644" y="699543"/>
            <a:chExt cx="7751204" cy="705664"/>
          </a:xfrm>
        </p:grpSpPr>
        <p:grpSp>
          <p:nvGrpSpPr>
            <p:cNvPr id="9" name="组合 10"/>
            <p:cNvGrpSpPr/>
            <p:nvPr/>
          </p:nvGrpSpPr>
          <p:grpSpPr>
            <a:xfrm>
              <a:off x="1367644" y="699543"/>
              <a:ext cx="684076" cy="705664"/>
              <a:chOff x="1367644" y="699543"/>
              <a:chExt cx="684076" cy="705664"/>
            </a:xfrm>
          </p:grpSpPr>
          <p:pic>
            <p:nvPicPr>
              <p:cNvPr id="11" name="图片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12" name="TextBox 13"/>
              <p:cNvSpPr txBox="1"/>
              <p:nvPr/>
            </p:nvSpPr>
            <p:spPr>
              <a:xfrm>
                <a:off x="1431694" y="771550"/>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二</a:t>
                </a:r>
              </a:p>
            </p:txBody>
          </p:sp>
        </p:grpSp>
        <p:sp>
          <p:nvSpPr>
            <p:cNvPr id="10" name="TextBox 11"/>
            <p:cNvSpPr txBox="1"/>
            <p:nvPr/>
          </p:nvSpPr>
          <p:spPr>
            <a:xfrm>
              <a:off x="2087724" y="771550"/>
              <a:ext cx="7031124"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en-US" altLang="zh-TW" b="1" dirty="0">
                  <a:solidFill>
                    <a:srgbClr val="0000CC"/>
                  </a:solidFill>
                </a:rPr>
                <a:t>Visual Studio Code:</a:t>
              </a:r>
              <a:r>
                <a:rPr lang="zh-TW" altLang="en-US" b="1" dirty="0">
                  <a:solidFill>
                    <a:srgbClr val="0000CC"/>
                  </a:solidFill>
                </a:rPr>
                <a:t> </a:t>
              </a:r>
              <a:r>
                <a:rPr lang="zh-TW" altLang="en-US" b="1" dirty="0"/>
                <a:t>系統架設及環境設定。</a:t>
              </a:r>
              <a:endParaRPr lang="en-US" altLang="zh-TW" b="1" dirty="0"/>
            </a:p>
          </p:txBody>
        </p:sp>
      </p:grpSp>
      <p:grpSp>
        <p:nvGrpSpPr>
          <p:cNvPr id="13" name="组合 14"/>
          <p:cNvGrpSpPr/>
          <p:nvPr/>
        </p:nvGrpSpPr>
        <p:grpSpPr>
          <a:xfrm>
            <a:off x="539552" y="2137226"/>
            <a:ext cx="8208404" cy="705664"/>
            <a:chOff x="1367644" y="699543"/>
            <a:chExt cx="8208404" cy="705664"/>
          </a:xfrm>
        </p:grpSpPr>
        <p:grpSp>
          <p:nvGrpSpPr>
            <p:cNvPr id="14" name="组合 15"/>
            <p:cNvGrpSpPr/>
            <p:nvPr/>
          </p:nvGrpSpPr>
          <p:grpSpPr>
            <a:xfrm>
              <a:off x="1367644" y="699543"/>
              <a:ext cx="684076" cy="705664"/>
              <a:chOff x="1367644" y="699543"/>
              <a:chExt cx="684076" cy="705664"/>
            </a:xfrm>
          </p:grpSpPr>
          <p:pic>
            <p:nvPicPr>
              <p:cNvPr id="16" name="图片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17" name="TextBox 18"/>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三</a:t>
                </a:r>
                <a:endParaRPr lang="zh-CN" altLang="en-US" sz="2400" dirty="0">
                  <a:solidFill>
                    <a:schemeClr val="bg1"/>
                  </a:solidFill>
                  <a:latin typeface="华文隶书" pitchFamily="2" charset="-122"/>
                  <a:ea typeface="华文隶书" pitchFamily="2" charset="-122"/>
                </a:endParaRPr>
              </a:p>
            </p:txBody>
          </p:sp>
        </p:grpSp>
        <p:sp>
          <p:nvSpPr>
            <p:cNvPr id="15" name="TextBox 16"/>
            <p:cNvSpPr txBox="1"/>
            <p:nvPr/>
          </p:nvSpPr>
          <p:spPr>
            <a:xfrm>
              <a:off x="2087724" y="771550"/>
              <a:ext cx="7488324"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en-US" altLang="zh-TW" b="1" dirty="0" err="1">
                  <a:solidFill>
                    <a:srgbClr val="0000CC"/>
                  </a:solidFill>
                </a:rPr>
                <a:t>Github</a:t>
              </a:r>
              <a:r>
                <a:rPr lang="en-US" altLang="zh-TW" b="1" dirty="0">
                  <a:solidFill>
                    <a:srgbClr val="0000CC"/>
                  </a:solidFill>
                </a:rPr>
                <a:t>:</a:t>
              </a:r>
              <a:r>
                <a:rPr lang="en-US" altLang="zh-TW" b="1" dirty="0"/>
                <a:t> </a:t>
              </a:r>
              <a:r>
                <a:rPr lang="zh-TW" altLang="en-US" b="1" dirty="0"/>
                <a:t>聯合開發溝通及記錄程式開發歷程。</a:t>
              </a:r>
              <a:endParaRPr lang="en-US" altLang="zh-TW" b="1" dirty="0"/>
            </a:p>
          </p:txBody>
        </p:sp>
      </p:grpSp>
      <p:grpSp>
        <p:nvGrpSpPr>
          <p:cNvPr id="18" name="组合 19"/>
          <p:cNvGrpSpPr/>
          <p:nvPr/>
        </p:nvGrpSpPr>
        <p:grpSpPr>
          <a:xfrm>
            <a:off x="539552" y="2776030"/>
            <a:ext cx="8399276" cy="705664"/>
            <a:chOff x="1367644" y="699543"/>
            <a:chExt cx="8399276" cy="705664"/>
          </a:xfrm>
        </p:grpSpPr>
        <p:grpSp>
          <p:nvGrpSpPr>
            <p:cNvPr id="19" name="组合 20"/>
            <p:cNvGrpSpPr/>
            <p:nvPr/>
          </p:nvGrpSpPr>
          <p:grpSpPr>
            <a:xfrm>
              <a:off x="1367644" y="699543"/>
              <a:ext cx="684076" cy="705664"/>
              <a:chOff x="1367644" y="699543"/>
              <a:chExt cx="684076" cy="705664"/>
            </a:xfrm>
          </p:grpSpPr>
          <p:pic>
            <p:nvPicPr>
              <p:cNvPr id="21" name="图片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22"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四</a:t>
                </a:r>
                <a:endParaRPr lang="zh-CN" altLang="en-US" sz="2400" dirty="0">
                  <a:solidFill>
                    <a:schemeClr val="bg1"/>
                  </a:solidFill>
                  <a:latin typeface="华文隶书" pitchFamily="2" charset="-122"/>
                  <a:ea typeface="华文隶书" pitchFamily="2" charset="-122"/>
                </a:endParaRPr>
              </a:p>
            </p:txBody>
          </p:sp>
        </p:grpSp>
        <p:sp>
          <p:nvSpPr>
            <p:cNvPr id="20" name="TextBox 21"/>
            <p:cNvSpPr txBox="1"/>
            <p:nvPr/>
          </p:nvSpPr>
          <p:spPr>
            <a:xfrm>
              <a:off x="2087724" y="771550"/>
              <a:ext cx="7679196"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en-US" altLang="zh-TW" b="1" dirty="0">
                  <a:solidFill>
                    <a:srgbClr val="0000CC"/>
                  </a:solidFill>
                </a:rPr>
                <a:t>Firebase:</a:t>
              </a:r>
              <a:r>
                <a:rPr lang="en-US" altLang="zh-TW" b="1" dirty="0"/>
                <a:t> </a:t>
              </a:r>
              <a:r>
                <a:rPr lang="zh-TW" altLang="en-US" b="1" dirty="0"/>
                <a:t>雲端資料庫</a:t>
              </a:r>
              <a:r>
                <a:rPr lang="en-US" altLang="zh-TW" b="1" dirty="0"/>
                <a:t>,</a:t>
              </a:r>
              <a:r>
                <a:rPr lang="zh-TW" altLang="en-US" b="1" dirty="0"/>
                <a:t>使用者註冊及驗證。</a:t>
              </a:r>
              <a:endParaRPr lang="zh-CN" altLang="en-US" b="1" dirty="0"/>
            </a:p>
          </p:txBody>
        </p:sp>
      </p:grpSp>
      <p:grpSp>
        <p:nvGrpSpPr>
          <p:cNvPr id="23" name="组合 19"/>
          <p:cNvGrpSpPr/>
          <p:nvPr/>
        </p:nvGrpSpPr>
        <p:grpSpPr>
          <a:xfrm>
            <a:off x="539552" y="3446070"/>
            <a:ext cx="6048672" cy="705664"/>
            <a:chOff x="1367644" y="699543"/>
            <a:chExt cx="6048672" cy="705664"/>
          </a:xfrm>
        </p:grpSpPr>
        <p:grpSp>
          <p:nvGrpSpPr>
            <p:cNvPr id="24" name="组合 20"/>
            <p:cNvGrpSpPr/>
            <p:nvPr/>
          </p:nvGrpSpPr>
          <p:grpSpPr>
            <a:xfrm>
              <a:off x="1367644" y="699543"/>
              <a:ext cx="684076" cy="705664"/>
              <a:chOff x="1367644" y="699543"/>
              <a:chExt cx="684076" cy="705664"/>
            </a:xfrm>
          </p:grpSpPr>
          <p:pic>
            <p:nvPicPr>
              <p:cNvPr id="26" name="图片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27"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五</a:t>
                </a:r>
                <a:endParaRPr lang="zh-CN" altLang="en-US" sz="2400" dirty="0">
                  <a:solidFill>
                    <a:schemeClr val="bg1"/>
                  </a:solidFill>
                  <a:latin typeface="华文隶书" pitchFamily="2" charset="-122"/>
                  <a:ea typeface="华文隶书" pitchFamily="2" charset="-122"/>
                </a:endParaRPr>
              </a:p>
            </p:txBody>
          </p:sp>
        </p:grpSp>
        <p:sp>
          <p:nvSpPr>
            <p:cNvPr id="25" name="TextBox 21"/>
            <p:cNvSpPr txBox="1"/>
            <p:nvPr/>
          </p:nvSpPr>
          <p:spPr>
            <a:xfrm>
              <a:off x="2087724" y="771550"/>
              <a:ext cx="5328592" cy="523220"/>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en-US" altLang="zh-TW" b="1" dirty="0" err="1">
                  <a:solidFill>
                    <a:srgbClr val="0000CC"/>
                  </a:solidFill>
                </a:rPr>
                <a:t>Heroku</a:t>
              </a:r>
              <a:r>
                <a:rPr lang="en-US" altLang="zh-TW" b="1" dirty="0">
                  <a:solidFill>
                    <a:srgbClr val="0000CC"/>
                  </a:solidFill>
                </a:rPr>
                <a:t>: </a:t>
              </a:r>
              <a:r>
                <a:rPr lang="zh-TW" altLang="en-US" b="1" dirty="0"/>
                <a:t>系統發佈。</a:t>
              </a:r>
              <a:endParaRPr lang="zh-CN" altLang="en-US" b="1" dirty="0">
                <a:solidFill>
                  <a:srgbClr val="0000CC"/>
                </a:solidFill>
              </a:endParaRPr>
            </a:p>
          </p:txBody>
        </p:sp>
      </p:grpSp>
      <p:grpSp>
        <p:nvGrpSpPr>
          <p:cNvPr id="28" name="组合 19"/>
          <p:cNvGrpSpPr/>
          <p:nvPr/>
        </p:nvGrpSpPr>
        <p:grpSpPr>
          <a:xfrm>
            <a:off x="539552" y="4094142"/>
            <a:ext cx="8208404" cy="1026114"/>
            <a:chOff x="1367644" y="699543"/>
            <a:chExt cx="8208404" cy="1026114"/>
          </a:xfrm>
        </p:grpSpPr>
        <p:grpSp>
          <p:nvGrpSpPr>
            <p:cNvPr id="29" name="组合 20"/>
            <p:cNvGrpSpPr/>
            <p:nvPr/>
          </p:nvGrpSpPr>
          <p:grpSpPr>
            <a:xfrm>
              <a:off x="1367644" y="699543"/>
              <a:ext cx="684076" cy="705664"/>
              <a:chOff x="1367644" y="699543"/>
              <a:chExt cx="684076" cy="705664"/>
            </a:xfrm>
          </p:grpSpPr>
          <p:pic>
            <p:nvPicPr>
              <p:cNvPr id="31" name="图片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67644" y="699543"/>
                <a:ext cx="684076" cy="705664"/>
              </a:xfrm>
              <a:prstGeom prst="rect">
                <a:avLst/>
              </a:prstGeom>
            </p:spPr>
          </p:pic>
          <p:sp>
            <p:nvSpPr>
              <p:cNvPr id="32" name="TextBox 23"/>
              <p:cNvSpPr txBox="1"/>
              <p:nvPr/>
            </p:nvSpPr>
            <p:spPr>
              <a:xfrm>
                <a:off x="1431694" y="771550"/>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六</a:t>
                </a:r>
                <a:endParaRPr lang="zh-CN" altLang="en-US" sz="2400" dirty="0">
                  <a:solidFill>
                    <a:schemeClr val="bg1"/>
                  </a:solidFill>
                  <a:latin typeface="华文隶书" pitchFamily="2" charset="-122"/>
                  <a:ea typeface="华文隶书" pitchFamily="2" charset="-122"/>
                </a:endParaRPr>
              </a:p>
            </p:txBody>
          </p:sp>
        </p:grpSp>
        <p:sp>
          <p:nvSpPr>
            <p:cNvPr id="30" name="TextBox 21"/>
            <p:cNvSpPr txBox="1"/>
            <p:nvPr/>
          </p:nvSpPr>
          <p:spPr>
            <a:xfrm>
              <a:off x="2087724" y="771550"/>
              <a:ext cx="7488324" cy="954107"/>
            </a:xfrm>
            <a:prstGeom prst="rect">
              <a:avLst/>
            </a:prstGeom>
            <a:noFill/>
          </p:spPr>
          <p:txBody>
            <a:bodyPr wrap="square" rtlCol="0">
              <a:spAutoFit/>
            </a:bodyPr>
            <a:lstStyle>
              <a:defPPr>
                <a:defRPr lang="zh-CN"/>
              </a:defPPr>
              <a:lvl1pPr>
                <a:defRPr sz="2800">
                  <a:latin typeface="Adobe 楷体 Std R" pitchFamily="18" charset="-128"/>
                  <a:ea typeface="Adobe 楷体 Std R" pitchFamily="18" charset="-128"/>
                </a:defRPr>
              </a:lvl1pPr>
            </a:lstStyle>
            <a:p>
              <a:r>
                <a:rPr lang="en-US" altLang="zh-TW" b="1" dirty="0" err="1">
                  <a:solidFill>
                    <a:srgbClr val="0000CC"/>
                  </a:solidFill>
                </a:rPr>
                <a:t>ChatGPT</a:t>
              </a:r>
              <a:r>
                <a:rPr lang="en-US" altLang="zh-TW" b="1" dirty="0">
                  <a:solidFill>
                    <a:srgbClr val="0000CC"/>
                  </a:solidFill>
                </a:rPr>
                <a:t>: </a:t>
              </a:r>
            </a:p>
            <a:p>
              <a:r>
                <a:rPr lang="zh-TW" altLang="en-US" b="1" dirty="0"/>
                <a:t>輔助檢查人為錯誤、</a:t>
              </a:r>
              <a:r>
                <a:rPr lang="en-US" altLang="zh-TW" b="1" dirty="0"/>
                <a:t>debug</a:t>
              </a:r>
              <a:r>
                <a:rPr lang="zh-TW" altLang="en-US" b="1" dirty="0"/>
                <a:t> 、加速開發</a:t>
              </a:r>
              <a:r>
                <a:rPr lang="en-US" altLang="zh-TW" b="1" dirty="0"/>
                <a:t>...</a:t>
              </a:r>
              <a:r>
                <a:rPr lang="zh-TW" altLang="en-US" b="1" dirty="0"/>
                <a:t>等。</a:t>
              </a:r>
              <a:endParaRPr lang="zh-CN" altLang="en-US" b="1" dirty="0">
                <a:solidFill>
                  <a:srgbClr val="0000CC"/>
                </a:solidFill>
              </a:endParaRPr>
            </a:p>
          </p:txBody>
        </p:sp>
      </p:grpSp>
    </p:spTree>
    <p:extLst>
      <p:ext uri="{BB962C8B-B14F-4D97-AF65-F5344CB8AC3E}">
        <p14:creationId xmlns:p14="http://schemas.microsoft.com/office/powerpoint/2010/main" val="352504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979712" y="51470"/>
            <a:ext cx="48965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192" y="1546926"/>
            <a:ext cx="2235503" cy="8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a:spLocks/>
          </p:cNvSpPr>
          <p:nvPr/>
        </p:nvSpPr>
        <p:spPr>
          <a:xfrm>
            <a:off x="457200" y="123478"/>
            <a:ext cx="8229600" cy="4392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Adobe 楷体 Std R" pitchFamily="18" charset="-128"/>
                <a:ea typeface="Adobe 楷体 Std R" pitchFamily="18" charset="-128"/>
              </a:rPr>
              <a:t>功能區塊說明</a:t>
            </a:r>
            <a:endParaRPr lang="zh-CN" altLang="en-US" sz="4000" b="1" dirty="0">
              <a:latin typeface="Adobe 楷体 Std R" pitchFamily="18" charset="-128"/>
              <a:ea typeface="Adobe 楷体 Std R" pitchFamily="18" charset="-128"/>
            </a:endParaRPr>
          </a:p>
        </p:txBody>
      </p:sp>
      <p:grpSp>
        <p:nvGrpSpPr>
          <p:cNvPr id="16" name="群組 15"/>
          <p:cNvGrpSpPr/>
          <p:nvPr/>
        </p:nvGrpSpPr>
        <p:grpSpPr>
          <a:xfrm>
            <a:off x="539552" y="555526"/>
            <a:ext cx="9109012" cy="705664"/>
            <a:chOff x="539552" y="555526"/>
            <a:chExt cx="9109012" cy="705664"/>
          </a:xfrm>
        </p:grpSpPr>
        <p:pic>
          <p:nvPicPr>
            <p:cNvPr id="11"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CN" altLang="en-US" sz="2400" dirty="0">
                  <a:solidFill>
                    <a:schemeClr val="bg1"/>
                  </a:solidFill>
                  <a:latin typeface="华文隶书" pitchFamily="2" charset="-122"/>
                  <a:ea typeface="华文隶书" pitchFamily="2" charset="-122"/>
                </a:rPr>
                <a:t>一</a:t>
              </a:r>
            </a:p>
          </p:txBody>
        </p:sp>
        <p:sp>
          <p:nvSpPr>
            <p:cNvPr id="10" name="TextBox 6"/>
            <p:cNvSpPr txBox="1"/>
            <p:nvPr/>
          </p:nvSpPr>
          <p:spPr>
            <a:xfrm>
              <a:off x="1187624" y="627533"/>
              <a:ext cx="8460940" cy="523220"/>
            </a:xfrm>
            <a:prstGeom prst="rect">
              <a:avLst/>
            </a:prstGeom>
            <a:noFill/>
          </p:spPr>
          <p:txBody>
            <a:bodyPr wrap="square" rtlCol="0">
              <a:spAutoFit/>
            </a:bodyPr>
            <a:lstStyle/>
            <a:p>
              <a:r>
                <a:rPr lang="zh-TW" altLang="en-US" sz="2800" b="1" dirty="0">
                  <a:solidFill>
                    <a:srgbClr val="0000CC"/>
                  </a:solidFill>
                  <a:latin typeface="Adobe 楷体 Std R" pitchFamily="18" charset="-128"/>
                  <a:ea typeface="Adobe 楷体 Std R" pitchFamily="18" charset="-128"/>
                </a:rPr>
                <a:t>財報狗</a:t>
              </a:r>
              <a:r>
                <a:rPr lang="zh-TW" altLang="en-US" sz="2800" b="1" dirty="0">
                  <a:latin typeface="Adobe 楷体 Std R" pitchFamily="18" charset="-128"/>
                  <a:ea typeface="Adobe 楷体 Std R" pitchFamily="18" charset="-128"/>
                </a:rPr>
                <a:t>資料擷取</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1921954" cy="467688"/>
            <a:chOff x="603602" y="1261102"/>
            <a:chExt cx="1921954"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1523174"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資料擷取</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871573" cy="1107996"/>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產業別</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金融科技、半導體</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所屬產業</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理財投資、資訊安全</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r>
              <a:rPr lang="zh-TW" altLang="en-US" dirty="0">
                <a:latin typeface="Adobe 楷体 Std R" pitchFamily="18" charset="-128"/>
                <a:ea typeface="Adobe 楷体 Std R" pitchFamily="18" charset="-128"/>
              </a:rPr>
              <a:t>。</a:t>
            </a:r>
            <a:endParaRPr lang="en-US" altLang="zh-TW"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股票代號</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2435</a:t>
            </a:r>
            <a:r>
              <a:rPr lang="zh-TW" altLang="en-US" sz="1600" dirty="0">
                <a:latin typeface="Adobe 楷体 Std R" pitchFamily="18" charset="-128"/>
                <a:ea typeface="Adobe 楷体 Std R" pitchFamily="18" charset="-128"/>
              </a:rPr>
              <a:t>、</a:t>
            </a:r>
            <a:r>
              <a:rPr lang="en-US" altLang="zh-TW" sz="1600" dirty="0">
                <a:latin typeface="Adobe 楷体 Std R" pitchFamily="18" charset="-128"/>
                <a:ea typeface="Adobe 楷体 Std R" pitchFamily="18" charset="-128"/>
              </a:rPr>
              <a:t>6590...</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公司簡稱</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凌群、普鴻</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p:txBody>
      </p:sp>
      <p:sp>
        <p:nvSpPr>
          <p:cNvPr id="23" name="矩形 22"/>
          <p:cNvSpPr/>
          <p:nvPr/>
        </p:nvSpPr>
        <p:spPr>
          <a:xfrm>
            <a:off x="7045672" y="1636270"/>
            <a:ext cx="1872208" cy="289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839005" y="1656618"/>
            <a:ext cx="263214"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a</a:t>
            </a:r>
            <a:endParaRPr lang="zh-TW" altLang="en-US" dirty="0"/>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422" y="3003797"/>
            <a:ext cx="5175018" cy="20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向下箭號 39"/>
          <p:cNvSpPr/>
          <p:nvPr/>
        </p:nvSpPr>
        <p:spPr>
          <a:xfrm>
            <a:off x="7380312" y="2427734"/>
            <a:ext cx="360040"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7596336" y="3442588"/>
            <a:ext cx="720080" cy="1505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7812360" y="3210977"/>
            <a:ext cx="271228"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b</a:t>
            </a:r>
            <a:endParaRPr lang="zh-TW" altLang="en-US" dirty="0"/>
          </a:p>
        </p:txBody>
      </p:sp>
      <p:sp>
        <p:nvSpPr>
          <p:cNvPr id="47" name="矩形 46"/>
          <p:cNvSpPr/>
          <p:nvPr/>
        </p:nvSpPr>
        <p:spPr>
          <a:xfrm>
            <a:off x="4271268" y="3480044"/>
            <a:ext cx="300732" cy="1467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p:cNvSpPr txBox="1"/>
          <p:nvPr/>
        </p:nvSpPr>
        <p:spPr>
          <a:xfrm>
            <a:off x="4293907" y="3260039"/>
            <a:ext cx="271228"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d</a:t>
            </a:r>
            <a:endParaRPr lang="zh-TW" altLang="en-US" dirty="0"/>
          </a:p>
        </p:txBody>
      </p:sp>
      <p:sp>
        <p:nvSpPr>
          <p:cNvPr id="49" name="矩形 48"/>
          <p:cNvSpPr/>
          <p:nvPr/>
        </p:nvSpPr>
        <p:spPr>
          <a:xfrm>
            <a:off x="3957836" y="3480044"/>
            <a:ext cx="300732" cy="1467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3995936" y="3257922"/>
            <a:ext cx="258404"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c</a:t>
            </a:r>
            <a:endParaRPr lang="zh-TW" altLang="en-US" sz="1200" dirty="0">
              <a:solidFill>
                <a:srgbClr val="FF0000"/>
              </a:solidFill>
              <a:latin typeface="Adobe 楷体 Std R" pitchFamily="18" charset="-128"/>
              <a:ea typeface="Adobe 楷体 Std R" pitchFamily="18" charset="-128"/>
            </a:endParaRPr>
          </a:p>
        </p:txBody>
      </p:sp>
      <p:pic>
        <p:nvPicPr>
          <p:cNvPr id="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8202" y="598084"/>
            <a:ext cx="1251309" cy="62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文字方塊 31"/>
          <p:cNvSpPr txBox="1"/>
          <p:nvPr/>
        </p:nvSpPr>
        <p:spPr>
          <a:xfrm>
            <a:off x="689470" y="1779662"/>
            <a:ext cx="2331087" cy="830997"/>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使用</a:t>
            </a:r>
            <a:r>
              <a:rPr lang="zh-TW" altLang="en-US" sz="1600" dirty="0">
                <a:solidFill>
                  <a:srgbClr val="0000CC"/>
                </a:solidFill>
                <a:latin typeface="Adobe 楷体 Std R" pitchFamily="18" charset="-128"/>
                <a:ea typeface="Adobe 楷体 Std R" pitchFamily="18" charset="-128"/>
              </a:rPr>
              <a:t>靜態網頁</a:t>
            </a:r>
            <a:r>
              <a:rPr lang="zh-TW" altLang="en-US" sz="1600" dirty="0">
                <a:latin typeface="Adobe 楷体 Std R" pitchFamily="18" charset="-128"/>
                <a:ea typeface="Adobe 楷体 Std R" pitchFamily="18" charset="-128"/>
              </a:rPr>
              <a:t>抓取方式</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擷取產業別、所屬產業、股票代號及公司簡稱</a:t>
            </a:r>
            <a:r>
              <a:rPr lang="en-US" altLang="zh-TW" sz="1600" dirty="0">
                <a:latin typeface="Adobe 楷体 Std R" pitchFamily="18" charset="-128"/>
                <a:ea typeface="Adobe 楷体 Std R" pitchFamily="18" charset="-128"/>
              </a:rPr>
              <a:t>.</a:t>
            </a:r>
          </a:p>
        </p:txBody>
      </p:sp>
      <p:grpSp>
        <p:nvGrpSpPr>
          <p:cNvPr id="5" name="群組 4"/>
          <p:cNvGrpSpPr/>
          <p:nvPr/>
        </p:nvGrpSpPr>
        <p:grpSpPr>
          <a:xfrm>
            <a:off x="556890" y="2971668"/>
            <a:ext cx="2177648" cy="1659387"/>
            <a:chOff x="556890" y="2971668"/>
            <a:chExt cx="2177648" cy="1659387"/>
          </a:xfrm>
        </p:grpSpPr>
        <p:pic>
          <p:nvPicPr>
            <p:cNvPr id="205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4538" y="3759547"/>
              <a:ext cx="1440000" cy="87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890" y="2971668"/>
              <a:ext cx="1440000" cy="94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7" name="文字方塊 36"/>
          <p:cNvSpPr txBox="1"/>
          <p:nvPr/>
        </p:nvSpPr>
        <p:spPr>
          <a:xfrm>
            <a:off x="545258" y="2668251"/>
            <a:ext cx="1141659"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靜態網頁爬蟲</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Tree>
    <p:extLst>
      <p:ext uri="{BB962C8B-B14F-4D97-AF65-F5344CB8AC3E}">
        <p14:creationId xmlns:p14="http://schemas.microsoft.com/office/powerpoint/2010/main" val="116078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01" y="1437664"/>
            <a:ext cx="1368355" cy="135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154495"/>
            <a:ext cx="8858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827" y="3836775"/>
            <a:ext cx="4107771" cy="118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539552" y="555526"/>
            <a:ext cx="9109012" cy="705664"/>
            <a:chOff x="539552" y="555526"/>
            <a:chExt cx="9109012" cy="705664"/>
          </a:xfrm>
        </p:grpSpPr>
        <p:pic>
          <p:nvPicPr>
            <p:cNvPr id="11"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二</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8460940"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公司資料加上分類屬性上傳</a:t>
              </a:r>
              <a:r>
                <a:rPr lang="en-US" altLang="zh-TW" sz="2800" b="1" dirty="0">
                  <a:solidFill>
                    <a:srgbClr val="0000CC"/>
                  </a:solidFill>
                  <a:latin typeface="Adobe 楷体 Std R" pitchFamily="18" charset="-128"/>
                  <a:ea typeface="Adobe 楷体 Std R" pitchFamily="18" charset="-128"/>
                </a:rPr>
                <a:t>Firebase</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869328" cy="467688"/>
            <a:chOff x="603602" y="1261102"/>
            <a:chExt cx="2869328"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470548"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資料比對及上傳</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4461478" cy="1077218"/>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產業別</a:t>
            </a:r>
            <a:r>
              <a:rPr lang="en-US" altLang="zh-TW" sz="1600" dirty="0">
                <a:latin typeface="Adobe 楷体 Std R" pitchFamily="18" charset="-128"/>
                <a:ea typeface="Adobe 楷体 Std R" pitchFamily="18" charset="-128"/>
              </a:rPr>
              <a:t>_</a:t>
            </a:r>
            <a:r>
              <a:rPr lang="zh-TW" altLang="en-US" sz="1600" dirty="0">
                <a:latin typeface="Adobe 楷体 Std R" pitchFamily="18" charset="-128"/>
                <a:ea typeface="Adobe 楷体 Std R" pitchFamily="18" charset="-128"/>
              </a:rPr>
              <a:t>所屬產業</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金融科技</a:t>
            </a:r>
            <a:r>
              <a:rPr lang="en-US" altLang="zh-TW" sz="1600" dirty="0">
                <a:latin typeface="Adobe 楷体 Std R" pitchFamily="18" charset="-128"/>
                <a:ea typeface="Adobe 楷体 Std R" pitchFamily="18" charset="-128"/>
              </a:rPr>
              <a:t>_</a:t>
            </a:r>
            <a:r>
              <a:rPr lang="zh-TW" altLang="en-US" sz="1600" dirty="0">
                <a:latin typeface="Adobe 楷体 Std R" pitchFamily="18" charset="-128"/>
                <a:ea typeface="Adobe 楷体 Std R" pitchFamily="18" charset="-128"/>
              </a:rPr>
              <a:t>理財投資</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屬性分類</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土、木、水、火、金。</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資料格式</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股票代碼、產業別</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所屬產業、</a:t>
            </a:r>
            <a:endParaRPr lang="en-US" altLang="zh-TW" sz="1600" dirty="0">
              <a:latin typeface="Adobe 楷体 Std R" pitchFamily="18" charset="-128"/>
              <a:ea typeface="Adobe 楷体 Std R" pitchFamily="18" charset="-128"/>
            </a:endParaRPr>
          </a:p>
          <a:p>
            <a:r>
              <a:rPr lang="zh-TW" altLang="en-US" sz="1600" dirty="0">
                <a:latin typeface="Adobe 楷体 Std R" pitchFamily="18" charset="-128"/>
                <a:ea typeface="Adobe 楷体 Std R" pitchFamily="18" charset="-128"/>
              </a:rPr>
              <a:t>                      公司簡稱、屬性分類。</a:t>
            </a:r>
            <a:endParaRPr lang="en-US" altLang="zh-TW" sz="1600" dirty="0">
              <a:latin typeface="Adobe 楷体 Std R" pitchFamily="18" charset="-128"/>
              <a:ea typeface="Adobe 楷体 Std R" pitchFamily="18" charset="-128"/>
            </a:endParaRPr>
          </a:p>
        </p:txBody>
      </p:sp>
      <p:sp>
        <p:nvSpPr>
          <p:cNvPr id="23" name="矩形 22"/>
          <p:cNvSpPr/>
          <p:nvPr/>
        </p:nvSpPr>
        <p:spPr>
          <a:xfrm>
            <a:off x="7390402" y="1519120"/>
            <a:ext cx="1097947" cy="1268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7252704" y="1184814"/>
            <a:ext cx="926857"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a:</a:t>
            </a:r>
            <a:r>
              <a:rPr lang="zh-TW" altLang="en-US" dirty="0"/>
              <a:t> </a:t>
            </a:r>
            <a:r>
              <a:rPr lang="en-US" altLang="zh-TW" dirty="0"/>
              <a:t>Excel</a:t>
            </a:r>
            <a:r>
              <a:rPr lang="zh-TW" altLang="en-US" dirty="0"/>
              <a:t> 檔</a:t>
            </a:r>
          </a:p>
        </p:txBody>
      </p:sp>
      <p:sp>
        <p:nvSpPr>
          <p:cNvPr id="45" name="矩形 44"/>
          <p:cNvSpPr/>
          <p:nvPr/>
        </p:nvSpPr>
        <p:spPr>
          <a:xfrm>
            <a:off x="3975701" y="3505033"/>
            <a:ext cx="720080" cy="1505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4228764" y="3302863"/>
            <a:ext cx="271228"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b</a:t>
            </a:r>
            <a:endParaRPr lang="zh-TW" altLang="en-US" dirty="0"/>
          </a:p>
        </p:txBody>
      </p:sp>
      <p:sp>
        <p:nvSpPr>
          <p:cNvPr id="49" name="矩形 48"/>
          <p:cNvSpPr/>
          <p:nvPr/>
        </p:nvSpPr>
        <p:spPr>
          <a:xfrm>
            <a:off x="5505504" y="4043268"/>
            <a:ext cx="3314968" cy="97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5292080" y="4382983"/>
            <a:ext cx="258404"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c</a:t>
            </a:r>
            <a:endParaRPr lang="zh-TW" altLang="en-US" dirty="0"/>
          </a:p>
        </p:txBody>
      </p:sp>
      <p:sp>
        <p:nvSpPr>
          <p:cNvPr id="31" name="文字方塊 30"/>
          <p:cNvSpPr txBox="1"/>
          <p:nvPr/>
        </p:nvSpPr>
        <p:spPr>
          <a:xfrm>
            <a:off x="689470" y="1717102"/>
            <a:ext cx="2331087" cy="1569660"/>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使用</a:t>
            </a:r>
            <a:r>
              <a:rPr lang="en-US" altLang="zh-TW" sz="1600" dirty="0">
                <a:solidFill>
                  <a:srgbClr val="0000CC"/>
                </a:solidFill>
                <a:latin typeface="Adobe 楷体 Std R" pitchFamily="18" charset="-128"/>
                <a:ea typeface="Adobe 楷体 Std R" pitchFamily="18" charset="-128"/>
              </a:rPr>
              <a:t>pandas</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開啟產業分類表</a:t>
            </a:r>
            <a:r>
              <a:rPr lang="en-US" altLang="zh-TW" sz="1600" dirty="0">
                <a:latin typeface="Adobe 楷体 Std R" pitchFamily="18" charset="-128"/>
                <a:ea typeface="Adobe 楷体 Std R" pitchFamily="18" charset="-128"/>
              </a:rPr>
              <a:t>(excel</a:t>
            </a:r>
            <a:r>
              <a:rPr lang="zh-TW" altLang="en-US" sz="1600" dirty="0">
                <a:latin typeface="Adobe 楷体 Std R" pitchFamily="18" charset="-128"/>
                <a:ea typeface="Adobe 楷体 Std R" pitchFamily="18" charset="-128"/>
              </a:rPr>
              <a:t>檔</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並配合財報狗資料</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產業別</a:t>
            </a:r>
            <a:r>
              <a:rPr lang="en-US" altLang="zh-TW" sz="1600" dirty="0">
                <a:solidFill>
                  <a:srgbClr val="0000CC"/>
                </a:solidFill>
                <a:latin typeface="Adobe 楷体 Std R" pitchFamily="18" charset="-128"/>
                <a:ea typeface="Adobe 楷体 Std R" pitchFamily="18" charset="-128"/>
              </a:rPr>
              <a:t>_</a:t>
            </a:r>
            <a:r>
              <a:rPr lang="zh-TW" altLang="en-US" sz="1600" dirty="0">
                <a:solidFill>
                  <a:srgbClr val="0000CC"/>
                </a:solidFill>
                <a:latin typeface="Adobe 楷体 Std R" pitchFamily="18" charset="-128"/>
                <a:ea typeface="Adobe 楷体 Std R" pitchFamily="18" charset="-128"/>
              </a:rPr>
              <a:t>所屬產業</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做關聯鍵</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使各公司依屬性別分類上傳至</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雲端資料庫。</a:t>
            </a:r>
            <a:endParaRPr lang="en-US" altLang="zh-TW" sz="1600" dirty="0">
              <a:latin typeface="Adobe 楷体 Std R" pitchFamily="18" charset="-128"/>
              <a:ea typeface="Adobe 楷体 Std R" pitchFamily="18" charset="-128"/>
            </a:endParaRP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973" y="3078766"/>
            <a:ext cx="4102625" cy="67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5026973" y="3381699"/>
            <a:ext cx="4117027" cy="198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992010" y="2860876"/>
            <a:ext cx="989373" cy="276999"/>
          </a:xfrm>
          <a:prstGeom prst="rect">
            <a:avLst/>
          </a:prstGeom>
          <a:noFill/>
        </p:spPr>
        <p:txBody>
          <a:bodyPr wrap="none" rtlCol="0">
            <a:spAutoFit/>
          </a:bodyPr>
          <a:lstStyle>
            <a:defPPr>
              <a:defRPr lang="zh-CN"/>
            </a:defPPr>
            <a:lvl1pPr>
              <a:defRPr sz="1200">
                <a:solidFill>
                  <a:srgbClr val="FF0000"/>
                </a:solidFill>
                <a:latin typeface="Adobe 楷体 Std R" pitchFamily="18" charset="-128"/>
                <a:ea typeface="Adobe 楷体 Std R" pitchFamily="18" charset="-128"/>
              </a:defRPr>
            </a:lvl1pPr>
          </a:lstStyle>
          <a:p>
            <a:r>
              <a:rPr lang="en-US" altLang="zh-TW" dirty="0"/>
              <a:t>a:</a:t>
            </a:r>
            <a:r>
              <a:rPr lang="zh-TW" altLang="en-US" dirty="0"/>
              <a:t> 爬蟲程式</a:t>
            </a:r>
          </a:p>
        </p:txBody>
      </p:sp>
      <p:sp>
        <p:nvSpPr>
          <p:cNvPr id="4" name="上-下雙向箭號 3"/>
          <p:cNvSpPr/>
          <p:nvPr/>
        </p:nvSpPr>
        <p:spPr>
          <a:xfrm>
            <a:off x="7650087" y="2902928"/>
            <a:ext cx="90265" cy="388902"/>
          </a:xfrm>
          <a:prstGeom prst="up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628" y="3627906"/>
            <a:ext cx="1440000" cy="73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1720" y="3467849"/>
            <a:ext cx="1440000" cy="137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文字方塊 33"/>
          <p:cNvSpPr txBox="1"/>
          <p:nvPr/>
        </p:nvSpPr>
        <p:spPr>
          <a:xfrm>
            <a:off x="283772" y="3363838"/>
            <a:ext cx="760144" cy="276999"/>
          </a:xfrm>
          <a:prstGeom prst="rect">
            <a:avLst/>
          </a:prstGeom>
          <a:noFill/>
        </p:spPr>
        <p:txBody>
          <a:bodyPr wrap="none" rtlCol="0">
            <a:spAutoFit/>
          </a:bodyPr>
          <a:lstStyle/>
          <a:p>
            <a:r>
              <a:rPr lang="en-US" altLang="zh-TW" sz="1200" dirty="0">
                <a:solidFill>
                  <a:srgbClr val="0000CC"/>
                </a:solidFill>
                <a:latin typeface="Adobe 楷体 Std R" pitchFamily="18" charset="-128"/>
                <a:ea typeface="Adobe 楷体 Std R" pitchFamily="18" charset="-128"/>
              </a:rPr>
              <a:t>pandas</a:t>
            </a:r>
            <a:r>
              <a:rPr lang="en-US" altLang="zh-TW" sz="1200" dirty="0">
                <a:latin typeface="Adobe 楷体 Std R" pitchFamily="18" charset="-128"/>
                <a:ea typeface="Adobe 楷体 Std R" pitchFamily="18" charset="-128"/>
              </a:rPr>
              <a:t> </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sp>
        <p:nvSpPr>
          <p:cNvPr id="35" name="文字方塊 34"/>
          <p:cNvSpPr txBox="1"/>
          <p:nvPr/>
        </p:nvSpPr>
        <p:spPr>
          <a:xfrm>
            <a:off x="2031842" y="3220916"/>
            <a:ext cx="1101584"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上傳</a:t>
            </a:r>
            <a:r>
              <a:rPr lang="en-US" altLang="zh-TW" sz="1200" dirty="0">
                <a:solidFill>
                  <a:srgbClr val="0000CC"/>
                </a:solidFill>
                <a:latin typeface="Adobe 楷体 Std R" pitchFamily="18" charset="-128"/>
                <a:ea typeface="Adobe 楷体 Std R" pitchFamily="18" charset="-128"/>
              </a:rPr>
              <a:t>Firebase:</a:t>
            </a:r>
            <a:endParaRPr lang="zh-TW" altLang="en-US" sz="1200" dirty="0">
              <a:solidFill>
                <a:srgbClr val="0000CC"/>
              </a:solidFill>
              <a:latin typeface="Adobe 楷体 Std R" pitchFamily="18" charset="-128"/>
              <a:ea typeface="Adobe 楷体 Std R" pitchFamily="18" charset="-128"/>
            </a:endParaRPr>
          </a:p>
        </p:txBody>
      </p:sp>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0965" y="946689"/>
            <a:ext cx="457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22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619" y="3617660"/>
            <a:ext cx="5675381" cy="132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群組 15"/>
          <p:cNvGrpSpPr/>
          <p:nvPr/>
        </p:nvGrpSpPr>
        <p:grpSpPr>
          <a:xfrm>
            <a:off x="539552" y="555526"/>
            <a:ext cx="9109012" cy="705664"/>
            <a:chOff x="539552" y="555526"/>
            <a:chExt cx="9109012" cy="705664"/>
          </a:xfrm>
        </p:grpSpPr>
        <p:pic>
          <p:nvPicPr>
            <p:cNvPr id="11"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555526"/>
              <a:ext cx="684076" cy="705664"/>
            </a:xfrm>
            <a:prstGeom prst="rect">
              <a:avLst/>
            </a:prstGeom>
          </p:spPr>
        </p:pic>
        <p:sp>
          <p:nvSpPr>
            <p:cNvPr id="12" name="TextBox 5"/>
            <p:cNvSpPr txBox="1"/>
            <p:nvPr/>
          </p:nvSpPr>
          <p:spPr>
            <a:xfrm>
              <a:off x="603602" y="627533"/>
              <a:ext cx="576064" cy="461665"/>
            </a:xfrm>
            <a:prstGeom prst="rect">
              <a:avLst/>
            </a:prstGeom>
            <a:noFill/>
          </p:spPr>
          <p:txBody>
            <a:bodyPr wrap="square" rtlCol="0">
              <a:spAutoFit/>
            </a:bodyPr>
            <a:lstStyle/>
            <a:p>
              <a:pPr algn="ctr"/>
              <a:r>
                <a:rPr lang="zh-TW" altLang="en-US" sz="2400" dirty="0">
                  <a:solidFill>
                    <a:schemeClr val="bg1"/>
                  </a:solidFill>
                  <a:latin typeface="华文隶书" pitchFamily="2" charset="-122"/>
                  <a:ea typeface="华文隶书" pitchFamily="2" charset="-122"/>
                </a:rPr>
                <a:t>三</a:t>
              </a:r>
              <a:endParaRPr lang="zh-CN" altLang="en-US" sz="2400" dirty="0">
                <a:solidFill>
                  <a:schemeClr val="bg1"/>
                </a:solidFill>
                <a:latin typeface="华文隶书" pitchFamily="2" charset="-122"/>
                <a:ea typeface="华文隶书" pitchFamily="2" charset="-122"/>
              </a:endParaRPr>
            </a:p>
          </p:txBody>
        </p:sp>
        <p:sp>
          <p:nvSpPr>
            <p:cNvPr id="10" name="TextBox 6"/>
            <p:cNvSpPr txBox="1"/>
            <p:nvPr/>
          </p:nvSpPr>
          <p:spPr>
            <a:xfrm>
              <a:off x="1187624" y="627533"/>
              <a:ext cx="8460940" cy="523220"/>
            </a:xfrm>
            <a:prstGeom prst="rect">
              <a:avLst/>
            </a:prstGeom>
            <a:noFill/>
          </p:spPr>
          <p:txBody>
            <a:bodyPr wrap="square" rtlCol="0">
              <a:spAutoFit/>
            </a:bodyPr>
            <a:lstStyle/>
            <a:p>
              <a:r>
                <a:rPr lang="zh-TW" altLang="en-US" sz="2800" b="1" dirty="0">
                  <a:latin typeface="Adobe 楷体 Std R" pitchFamily="18" charset="-128"/>
                  <a:ea typeface="Adobe 楷体 Std R" pitchFamily="18" charset="-128"/>
                </a:rPr>
                <a:t>擷取</a:t>
              </a:r>
              <a:r>
                <a:rPr lang="en-US" altLang="zh-TW" sz="2800" b="1" dirty="0">
                  <a:solidFill>
                    <a:srgbClr val="0000CC"/>
                  </a:solidFill>
                  <a:latin typeface="Adobe 楷体 Std R" pitchFamily="18" charset="-128"/>
                  <a:ea typeface="Adobe 楷体 Std R" pitchFamily="18" charset="-128"/>
                </a:rPr>
                <a:t>Goodinfo</a:t>
              </a:r>
              <a:r>
                <a:rPr lang="zh-TW" altLang="en-US" sz="2800" b="1" dirty="0">
                  <a:latin typeface="Adobe 楷体 Std R" pitchFamily="18" charset="-128"/>
                  <a:ea typeface="Adobe 楷体 Std R" pitchFamily="18" charset="-128"/>
                </a:rPr>
                <a:t>公司</a:t>
              </a:r>
              <a:r>
                <a:rPr lang="en-US" altLang="zh-TW" sz="2800" b="1" dirty="0">
                  <a:latin typeface="Adobe 楷体 Std R" pitchFamily="18" charset="-128"/>
                  <a:ea typeface="Adobe 楷体 Std R" pitchFamily="18" charset="-128"/>
                </a:rPr>
                <a:t>ROE</a:t>
              </a:r>
              <a:r>
                <a:rPr lang="zh-TW" altLang="en-US" sz="2800" b="1" dirty="0">
                  <a:latin typeface="Adobe 楷体 Std R" pitchFamily="18" charset="-128"/>
                  <a:ea typeface="Adobe 楷体 Std R" pitchFamily="18" charset="-128"/>
                </a:rPr>
                <a:t>累季資料上傳</a:t>
              </a:r>
              <a:r>
                <a:rPr lang="en-US" altLang="zh-TW" sz="2800" b="1" dirty="0">
                  <a:solidFill>
                    <a:srgbClr val="0000CC"/>
                  </a:solidFill>
                  <a:latin typeface="Adobe 楷体 Std R" pitchFamily="18" charset="-128"/>
                  <a:ea typeface="Adobe 楷体 Std R" pitchFamily="18" charset="-128"/>
                </a:rPr>
                <a:t>Firebase</a:t>
              </a:r>
              <a:r>
                <a:rPr lang="en-US" altLang="zh-TW" sz="2800" b="1" dirty="0">
                  <a:latin typeface="Adobe 楷体 Std R" pitchFamily="18" charset="-128"/>
                  <a:ea typeface="Adobe 楷体 Std R" pitchFamily="18" charset="-128"/>
                </a:rPr>
                <a:t>:</a:t>
              </a:r>
            </a:p>
          </p:txBody>
        </p:sp>
      </p:grpSp>
      <p:grpSp>
        <p:nvGrpSpPr>
          <p:cNvPr id="20" name="群組 19"/>
          <p:cNvGrpSpPr/>
          <p:nvPr/>
        </p:nvGrpSpPr>
        <p:grpSpPr>
          <a:xfrm>
            <a:off x="603602" y="1261102"/>
            <a:ext cx="1606162" cy="467688"/>
            <a:chOff x="603602" y="1261102"/>
            <a:chExt cx="1606162" cy="467688"/>
          </a:xfrm>
        </p:grpSpPr>
        <p:grpSp>
          <p:nvGrpSpPr>
            <p:cNvPr id="18" name="群組 17"/>
            <p:cNvGrpSpPr/>
            <p:nvPr/>
          </p:nvGrpSpPr>
          <p:grpSpPr>
            <a:xfrm>
              <a:off x="603602" y="1300222"/>
              <a:ext cx="411480" cy="428568"/>
              <a:chOff x="603602" y="1300222"/>
              <a:chExt cx="411480" cy="428568"/>
            </a:xfrm>
          </p:grpSpPr>
          <p:pic>
            <p:nvPicPr>
              <p:cNvPr id="15"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17" name="文字方塊 16"/>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1</a:t>
                </a:r>
                <a:endParaRPr lang="zh-TW" altLang="en-US" dirty="0">
                  <a:solidFill>
                    <a:schemeClr val="bg1"/>
                  </a:solidFill>
                </a:endParaRPr>
              </a:p>
            </p:txBody>
          </p:sp>
        </p:grpSp>
        <p:sp>
          <p:nvSpPr>
            <p:cNvPr id="19" name="文字方塊 18"/>
            <p:cNvSpPr txBox="1"/>
            <p:nvPr/>
          </p:nvSpPr>
          <p:spPr>
            <a:xfrm>
              <a:off x="1002382" y="1261102"/>
              <a:ext cx="1207382"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程式碼</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grpSp>
        <p:nvGrpSpPr>
          <p:cNvPr id="24" name="群組 23"/>
          <p:cNvGrpSpPr/>
          <p:nvPr/>
        </p:nvGrpSpPr>
        <p:grpSpPr>
          <a:xfrm>
            <a:off x="2987824" y="1258091"/>
            <a:ext cx="2869328" cy="467688"/>
            <a:chOff x="603602" y="1261102"/>
            <a:chExt cx="2869328" cy="467688"/>
          </a:xfrm>
        </p:grpSpPr>
        <p:grpSp>
          <p:nvGrpSpPr>
            <p:cNvPr id="25" name="群組 24"/>
            <p:cNvGrpSpPr/>
            <p:nvPr/>
          </p:nvGrpSpPr>
          <p:grpSpPr>
            <a:xfrm>
              <a:off x="603602" y="1300222"/>
              <a:ext cx="411480" cy="428568"/>
              <a:chOff x="603602" y="1300222"/>
              <a:chExt cx="411480" cy="428568"/>
            </a:xfrm>
          </p:grpSpPr>
          <p:pic>
            <p:nvPicPr>
              <p:cNvPr id="27" name="图片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3602" y="1305880"/>
                <a:ext cx="411480" cy="422910"/>
              </a:xfrm>
              <a:prstGeom prst="rect">
                <a:avLst/>
              </a:prstGeom>
            </p:spPr>
          </p:pic>
          <p:sp>
            <p:nvSpPr>
              <p:cNvPr id="28" name="文字方塊 27"/>
              <p:cNvSpPr txBox="1"/>
              <p:nvPr/>
            </p:nvSpPr>
            <p:spPr>
              <a:xfrm>
                <a:off x="671514" y="1300222"/>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grpSp>
        <p:sp>
          <p:nvSpPr>
            <p:cNvPr id="26" name="文字方塊 25"/>
            <p:cNvSpPr txBox="1"/>
            <p:nvPr/>
          </p:nvSpPr>
          <p:spPr>
            <a:xfrm>
              <a:off x="1002382" y="1261102"/>
              <a:ext cx="2470548" cy="461665"/>
            </a:xfrm>
            <a:prstGeom prst="rect">
              <a:avLst/>
            </a:prstGeom>
            <a:noFill/>
          </p:spPr>
          <p:txBody>
            <a:bodyPr wrap="none" rtlCol="0">
              <a:spAutoFit/>
            </a:bodyPr>
            <a:lstStyle/>
            <a:p>
              <a:r>
                <a:rPr lang="zh-TW" altLang="en-US" sz="2400" b="1" dirty="0">
                  <a:latin typeface="Adobe 楷体 Std R" pitchFamily="18" charset="-128"/>
                  <a:ea typeface="Adobe 楷体 Std R" pitchFamily="18" charset="-128"/>
                </a:rPr>
                <a:t>資料擷取及上傳</a:t>
              </a:r>
              <a:r>
                <a:rPr lang="en-US" altLang="zh-TW" sz="2400" b="1" dirty="0">
                  <a:latin typeface="Adobe 楷体 Std R" pitchFamily="18" charset="-128"/>
                  <a:ea typeface="Adobe 楷体 Std R" pitchFamily="18" charset="-128"/>
                </a:rPr>
                <a:t>:</a:t>
              </a:r>
              <a:endParaRPr lang="zh-TW" altLang="en-US" sz="2400" b="1" dirty="0">
                <a:latin typeface="Adobe 楷体 Std R" pitchFamily="18" charset="-128"/>
                <a:ea typeface="Adobe 楷体 Std R" pitchFamily="18" charset="-128"/>
              </a:endParaRPr>
            </a:p>
          </p:txBody>
        </p:sp>
      </p:grpSp>
      <p:sp>
        <p:nvSpPr>
          <p:cNvPr id="21" name="文字方塊 20"/>
          <p:cNvSpPr txBox="1"/>
          <p:nvPr/>
        </p:nvSpPr>
        <p:spPr>
          <a:xfrm>
            <a:off x="3059832" y="1635646"/>
            <a:ext cx="3743332" cy="830997"/>
          </a:xfrm>
          <a:prstGeom prst="rect">
            <a:avLst/>
          </a:prstGeom>
          <a:noFill/>
        </p:spPr>
        <p:txBody>
          <a:bodyPr wrap="none" rtlCol="0">
            <a:spAutoFit/>
          </a:bodyPr>
          <a:lstStyle/>
          <a:p>
            <a:pPr marL="342900" indent="-342900">
              <a:buFontTx/>
              <a:buAutoNum type="alphaLcPeriod"/>
            </a:pPr>
            <a:r>
              <a:rPr lang="zh-TW" altLang="en-US" sz="1600" dirty="0">
                <a:latin typeface="Adobe 楷体 Std R" pitchFamily="18" charset="-128"/>
                <a:ea typeface="Adobe 楷体 Std R" pitchFamily="18" charset="-128"/>
              </a:rPr>
              <a:t>股票代號</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2453...</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各季度</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a:t>
            </a:r>
            <a:r>
              <a:rPr lang="en-US" altLang="zh-TW" sz="1600" dirty="0">
                <a:latin typeface="Adobe 楷体 Std R" pitchFamily="18" charset="-128"/>
                <a:ea typeface="Adobe 楷体 Std R" pitchFamily="18" charset="-128"/>
              </a:rPr>
              <a:t>2022Q4</a:t>
            </a:r>
            <a:r>
              <a:rPr lang="zh-TW" altLang="en-US" sz="1600" dirty="0">
                <a:latin typeface="Adobe 楷体 Std R" pitchFamily="18" charset="-128"/>
                <a:ea typeface="Adobe 楷体 Std R" pitchFamily="18" charset="-128"/>
              </a:rPr>
              <a:t> 、 </a:t>
            </a:r>
            <a:r>
              <a:rPr lang="en-US" altLang="zh-TW" sz="1600" dirty="0">
                <a:latin typeface="Adobe 楷体 Std R" pitchFamily="18" charset="-128"/>
                <a:ea typeface="Adobe 楷体 Std R" pitchFamily="18" charset="-128"/>
              </a:rPr>
              <a:t>2022Q3...</a:t>
            </a:r>
            <a:r>
              <a:rPr lang="zh-TW" altLang="en-US" sz="1600" dirty="0">
                <a:latin typeface="Adobe 楷体 Std R" pitchFamily="18" charset="-128"/>
                <a:ea typeface="Adobe 楷体 Std R" pitchFamily="18" charset="-128"/>
              </a:rPr>
              <a:t>等。</a:t>
            </a:r>
            <a:endParaRPr lang="en-US" altLang="zh-TW" sz="1600" dirty="0">
              <a:latin typeface="Adobe 楷体 Std R" pitchFamily="18" charset="-128"/>
              <a:ea typeface="Adobe 楷体 Std R" pitchFamily="18" charset="-128"/>
            </a:endParaRPr>
          </a:p>
          <a:p>
            <a:pPr marL="342900" indent="-342900">
              <a:buFontTx/>
              <a:buAutoNum type="alphaLcPeriod"/>
            </a:pPr>
            <a:r>
              <a:rPr lang="zh-TW" altLang="en-US" sz="1600" dirty="0">
                <a:latin typeface="Adobe 楷体 Std R" pitchFamily="18" charset="-128"/>
                <a:ea typeface="Adobe 楷体 Std R" pitchFamily="18" charset="-128"/>
              </a:rPr>
              <a:t>累季</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值</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各季</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值</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a:t>
            </a:r>
            <a:endParaRPr lang="en-US" altLang="zh-TW" sz="1600" dirty="0">
              <a:latin typeface="Adobe 楷体 Std R" pitchFamily="18" charset="-128"/>
              <a:ea typeface="Adobe 楷体 Std R" pitchFamily="18" charset="-128"/>
            </a:endParaRPr>
          </a:p>
        </p:txBody>
      </p:sp>
      <p:sp>
        <p:nvSpPr>
          <p:cNvPr id="23" name="矩形 22"/>
          <p:cNvSpPr/>
          <p:nvPr/>
        </p:nvSpPr>
        <p:spPr>
          <a:xfrm>
            <a:off x="4986221" y="3638096"/>
            <a:ext cx="431873" cy="85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4328355" y="3417062"/>
            <a:ext cx="963725"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r>
              <a:rPr lang="zh-TW" altLang="en-US" sz="1200" dirty="0">
                <a:solidFill>
                  <a:srgbClr val="FF0000"/>
                </a:solidFill>
                <a:latin typeface="Adobe 楷体 Std R" pitchFamily="18" charset="-128"/>
                <a:ea typeface="Adobe 楷体 Std R" pitchFamily="18" charset="-128"/>
              </a:rPr>
              <a:t> </a:t>
            </a:r>
            <a:r>
              <a:rPr lang="en-US" altLang="zh-TW" sz="1200" dirty="0">
                <a:solidFill>
                  <a:srgbClr val="FF0000"/>
                </a:solidFill>
                <a:latin typeface="Adobe 楷体 Std R" pitchFamily="18" charset="-128"/>
                <a:ea typeface="Adobe 楷体 Std R" pitchFamily="18" charset="-128"/>
              </a:rPr>
              <a:t>Goodinfo</a:t>
            </a:r>
            <a:endParaRPr lang="zh-TW" altLang="en-US" sz="1200" dirty="0">
              <a:solidFill>
                <a:srgbClr val="FF0000"/>
              </a:solidFill>
              <a:latin typeface="Adobe 楷体 Std R" pitchFamily="18" charset="-128"/>
              <a:ea typeface="Adobe 楷体 Std R" pitchFamily="18" charset="-128"/>
            </a:endParaRPr>
          </a:p>
        </p:txBody>
      </p:sp>
      <p:sp>
        <p:nvSpPr>
          <p:cNvPr id="45" name="矩形 44"/>
          <p:cNvSpPr/>
          <p:nvPr/>
        </p:nvSpPr>
        <p:spPr>
          <a:xfrm>
            <a:off x="4892136" y="3858602"/>
            <a:ext cx="4251864" cy="109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4645276" y="3784159"/>
            <a:ext cx="271228"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b</a:t>
            </a:r>
            <a:endParaRPr lang="zh-TW" altLang="en-US" sz="1200" dirty="0">
              <a:solidFill>
                <a:srgbClr val="FF0000"/>
              </a:solidFill>
              <a:latin typeface="Adobe 楷体 Std R" pitchFamily="18" charset="-128"/>
              <a:ea typeface="Adobe 楷体 Std R" pitchFamily="18" charset="-128"/>
            </a:endParaRPr>
          </a:p>
        </p:txBody>
      </p:sp>
      <p:sp>
        <p:nvSpPr>
          <p:cNvPr id="49" name="矩形 48"/>
          <p:cNvSpPr/>
          <p:nvPr/>
        </p:nvSpPr>
        <p:spPr>
          <a:xfrm>
            <a:off x="3464870" y="4803998"/>
            <a:ext cx="5679130" cy="139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4221898" y="4599007"/>
            <a:ext cx="1098377" cy="276999"/>
          </a:xfrm>
          <a:prstGeom prst="rect">
            <a:avLst/>
          </a:prstGeom>
          <a:noFill/>
        </p:spPr>
        <p:txBody>
          <a:bodyPr wrap="square" rtlCol="0">
            <a:spAutoFit/>
          </a:bodyPr>
          <a:lstStyle/>
          <a:p>
            <a:r>
              <a:rPr lang="en-US" altLang="zh-TW" sz="1200" dirty="0">
                <a:solidFill>
                  <a:srgbClr val="FF0000"/>
                </a:solidFill>
                <a:latin typeface="Adobe 楷体 Std R" pitchFamily="18" charset="-128"/>
                <a:ea typeface="Adobe 楷体 Std R" pitchFamily="18" charset="-128"/>
              </a:rPr>
              <a:t>c: ROE(%)</a:t>
            </a:r>
            <a:endParaRPr lang="zh-TW" altLang="en-US" sz="1200" dirty="0">
              <a:solidFill>
                <a:srgbClr val="FF0000"/>
              </a:solidFill>
              <a:latin typeface="Adobe 楷体 Std R" pitchFamily="18" charset="-128"/>
              <a:ea typeface="Adobe 楷体 Std R" pitchFamily="18" charset="-128"/>
            </a:endParaRPr>
          </a:p>
        </p:txBody>
      </p:sp>
      <p:sp>
        <p:nvSpPr>
          <p:cNvPr id="31" name="文字方塊 30"/>
          <p:cNvSpPr txBox="1"/>
          <p:nvPr/>
        </p:nvSpPr>
        <p:spPr>
          <a:xfrm>
            <a:off x="689470" y="1717102"/>
            <a:ext cx="2331087" cy="1323439"/>
          </a:xfrm>
          <a:prstGeom prst="rect">
            <a:avLst/>
          </a:prstGeom>
          <a:noFill/>
        </p:spPr>
        <p:txBody>
          <a:bodyPr wrap="square" rtlCol="0">
            <a:spAutoFit/>
          </a:bodyPr>
          <a:lstStyle/>
          <a:p>
            <a:pPr algn="just"/>
            <a:r>
              <a:rPr lang="zh-TW" altLang="en-US" sz="1600" dirty="0">
                <a:latin typeface="Adobe 楷体 Std R" pitchFamily="18" charset="-128"/>
                <a:ea typeface="Adobe 楷体 Std R" pitchFamily="18" charset="-128"/>
              </a:rPr>
              <a:t>使用</a:t>
            </a:r>
            <a:r>
              <a:rPr lang="zh-TW" altLang="en-US" sz="1600" dirty="0">
                <a:solidFill>
                  <a:srgbClr val="0000CC"/>
                </a:solidFill>
                <a:latin typeface="Adobe 楷体 Std R" pitchFamily="18" charset="-128"/>
                <a:ea typeface="Adobe 楷体 Std R" pitchFamily="18" charset="-128"/>
              </a:rPr>
              <a:t>動態網頁</a:t>
            </a:r>
            <a:r>
              <a:rPr lang="zh-TW" altLang="en-US" sz="1600" dirty="0">
                <a:latin typeface="Adobe 楷体 Std R" pitchFamily="18" charset="-128"/>
                <a:ea typeface="Adobe 楷体 Std R" pitchFamily="18" charset="-128"/>
              </a:rPr>
              <a:t>爬蟲並配合財報狗資料</a:t>
            </a:r>
            <a:r>
              <a:rPr lang="zh-TW" altLang="en-US" sz="1600" dirty="0">
                <a:solidFill>
                  <a:srgbClr val="0000CC"/>
                </a:solidFill>
                <a:latin typeface="Adobe 楷体 Std R" pitchFamily="18" charset="-128"/>
                <a:ea typeface="Adobe 楷体 Std R" pitchFamily="18" charset="-128"/>
              </a:rPr>
              <a:t>依</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股票代號</a:t>
            </a:r>
            <a:r>
              <a:rPr lang="en-US" altLang="zh-TW" sz="1600" dirty="0">
                <a:solidFill>
                  <a:srgbClr val="0000CC"/>
                </a:solidFill>
                <a:latin typeface="Adobe 楷体 Std R" pitchFamily="18" charset="-128"/>
                <a:ea typeface="Adobe 楷体 Std R" pitchFamily="18" charset="-128"/>
              </a:rPr>
              <a:t>”</a:t>
            </a:r>
            <a:r>
              <a:rPr lang="zh-TW" altLang="en-US" sz="1600" dirty="0">
                <a:solidFill>
                  <a:srgbClr val="0000CC"/>
                </a:solidFill>
                <a:latin typeface="Adobe 楷体 Std R" pitchFamily="18" charset="-128"/>
                <a:ea typeface="Adobe 楷体 Std R" pitchFamily="18" charset="-128"/>
              </a:rPr>
              <a:t>做關聯鍵</a:t>
            </a:r>
            <a:r>
              <a:rPr lang="en-US" altLang="zh-TW" sz="1600" dirty="0">
                <a:latin typeface="Adobe 楷体 Std R" pitchFamily="18" charset="-128"/>
                <a:ea typeface="Adobe 楷体 Std R" pitchFamily="18" charset="-128"/>
              </a:rPr>
              <a:t>,</a:t>
            </a:r>
            <a:r>
              <a:rPr lang="zh-TW" altLang="en-US" sz="1600" dirty="0">
                <a:latin typeface="Adobe 楷体 Std R" pitchFamily="18" charset="-128"/>
                <a:ea typeface="Adobe 楷体 Std R" pitchFamily="18" charset="-128"/>
              </a:rPr>
              <a:t> 擷取公司累季</a:t>
            </a:r>
            <a:r>
              <a:rPr lang="en-US" altLang="zh-TW" sz="1600" dirty="0">
                <a:latin typeface="Adobe 楷体 Std R" pitchFamily="18" charset="-128"/>
                <a:ea typeface="Adobe 楷体 Std R" pitchFamily="18" charset="-128"/>
              </a:rPr>
              <a:t>ROE</a:t>
            </a:r>
            <a:r>
              <a:rPr lang="zh-TW" altLang="en-US" sz="1600" dirty="0">
                <a:latin typeface="Adobe 楷体 Std R" pitchFamily="18" charset="-128"/>
                <a:ea typeface="Adobe 楷体 Std R" pitchFamily="18" charset="-128"/>
              </a:rPr>
              <a:t>資料上傳並至</a:t>
            </a:r>
            <a:r>
              <a:rPr lang="en-US" altLang="zh-TW" sz="1600" dirty="0">
                <a:solidFill>
                  <a:srgbClr val="0000CC"/>
                </a:solidFill>
                <a:latin typeface="Adobe 楷体 Std R" pitchFamily="18" charset="-128"/>
                <a:ea typeface="Adobe 楷体 Std R" pitchFamily="18" charset="-128"/>
              </a:rPr>
              <a:t>Firebase</a:t>
            </a:r>
            <a:r>
              <a:rPr lang="en-US" altLang="zh-TW" sz="1600" dirty="0">
                <a:latin typeface="Adobe 楷体 Std R" pitchFamily="18" charset="-128"/>
                <a:ea typeface="Adobe 楷体 Std R" pitchFamily="18" charset="-128"/>
              </a:rPr>
              <a:t> </a:t>
            </a:r>
            <a:r>
              <a:rPr lang="zh-TW" altLang="en-US" sz="1600" dirty="0">
                <a:latin typeface="Adobe 楷体 Std R" pitchFamily="18" charset="-128"/>
                <a:ea typeface="Adobe 楷体 Std R" pitchFamily="18" charset="-128"/>
              </a:rPr>
              <a:t>雲端資料庫。</a:t>
            </a:r>
            <a:endParaRPr lang="en-US" altLang="zh-TW" sz="1600" dirty="0">
              <a:latin typeface="Adobe 楷体 Std R" pitchFamily="18" charset="-128"/>
              <a:ea typeface="Adobe 楷体 Std R" pitchFamily="18" charset="-128"/>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191" y="2718262"/>
            <a:ext cx="4102625" cy="67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3454191" y="3185553"/>
            <a:ext cx="4117027" cy="198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3357803" y="2479864"/>
            <a:ext cx="955711" cy="276999"/>
          </a:xfrm>
          <a:prstGeom prst="rect">
            <a:avLst/>
          </a:prstGeom>
          <a:noFill/>
        </p:spPr>
        <p:txBody>
          <a:bodyPr wrap="none" rtlCol="0">
            <a:spAutoFit/>
          </a:bodyPr>
          <a:lstStyle/>
          <a:p>
            <a:r>
              <a:rPr lang="en-US" altLang="zh-TW" sz="1200" dirty="0">
                <a:solidFill>
                  <a:srgbClr val="FF0000"/>
                </a:solidFill>
                <a:latin typeface="Adobe 楷体 Std R" pitchFamily="18" charset="-128"/>
                <a:ea typeface="Adobe 楷体 Std R" pitchFamily="18" charset="-128"/>
              </a:rPr>
              <a:t>a:</a:t>
            </a:r>
            <a:r>
              <a:rPr lang="zh-TW" altLang="en-US" sz="1200" dirty="0">
                <a:solidFill>
                  <a:srgbClr val="FF0000"/>
                </a:solidFill>
                <a:latin typeface="Adobe 楷体 Std R" pitchFamily="18" charset="-128"/>
                <a:ea typeface="Adobe 楷体 Std R" pitchFamily="18" charset="-128"/>
              </a:rPr>
              <a:t> 爬蟲程式</a:t>
            </a:r>
          </a:p>
        </p:txBody>
      </p:sp>
      <p:sp>
        <p:nvSpPr>
          <p:cNvPr id="4" name="上-下雙向箭號 3"/>
          <p:cNvSpPr/>
          <p:nvPr/>
        </p:nvSpPr>
        <p:spPr>
          <a:xfrm>
            <a:off x="5220072" y="3403411"/>
            <a:ext cx="90265" cy="214249"/>
          </a:xfrm>
          <a:prstGeom prst="up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1154063"/>
            <a:ext cx="28765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群組 1"/>
          <p:cNvGrpSpPr/>
          <p:nvPr/>
        </p:nvGrpSpPr>
        <p:grpSpPr>
          <a:xfrm>
            <a:off x="215070" y="3360567"/>
            <a:ext cx="1800461" cy="1639270"/>
            <a:chOff x="188091" y="2984937"/>
            <a:chExt cx="1800461" cy="1639270"/>
          </a:xfrm>
        </p:grpSpPr>
        <p:pic>
          <p:nvPicPr>
            <p:cNvPr id="103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552" y="4103796"/>
              <a:ext cx="1440000" cy="52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8704" y="3132497"/>
              <a:ext cx="1440000" cy="116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8091" y="2984937"/>
              <a:ext cx="1440000" cy="7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文字方塊 40"/>
          <p:cNvSpPr txBox="1"/>
          <p:nvPr/>
        </p:nvSpPr>
        <p:spPr>
          <a:xfrm>
            <a:off x="145768" y="3095684"/>
            <a:ext cx="1149674"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動態網頁爬蟲</a:t>
            </a:r>
            <a:r>
              <a:rPr lang="en-US" altLang="zh-TW" sz="1200" dirty="0">
                <a:solidFill>
                  <a:srgbClr val="0000CC"/>
                </a:solidFill>
                <a:latin typeface="Adobe 楷体 Std R" pitchFamily="18" charset="-128"/>
                <a:ea typeface="Adobe 楷体 Std R" pitchFamily="18" charset="-128"/>
              </a:rPr>
              <a:t>:</a:t>
            </a:r>
            <a:endParaRPr lang="zh-TW" altLang="en-US" sz="1200" dirty="0">
              <a:solidFill>
                <a:srgbClr val="0000CC"/>
              </a:solidFill>
              <a:latin typeface="Adobe 楷体 Std R" pitchFamily="18" charset="-128"/>
              <a:ea typeface="Adobe 楷体 Std R" pitchFamily="18" charset="-128"/>
            </a:endParaRPr>
          </a:p>
        </p:txBody>
      </p:sp>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63644" y="3347817"/>
            <a:ext cx="1440000" cy="118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文字方塊 42"/>
          <p:cNvSpPr txBox="1"/>
          <p:nvPr/>
        </p:nvSpPr>
        <p:spPr>
          <a:xfrm>
            <a:off x="1887826" y="3115562"/>
            <a:ext cx="1101584" cy="276999"/>
          </a:xfrm>
          <a:prstGeom prst="rect">
            <a:avLst/>
          </a:prstGeom>
          <a:noFill/>
        </p:spPr>
        <p:txBody>
          <a:bodyPr wrap="none" rtlCol="0">
            <a:spAutoFit/>
          </a:bodyPr>
          <a:lstStyle/>
          <a:p>
            <a:r>
              <a:rPr lang="zh-TW" altLang="en-US" sz="1200" dirty="0">
                <a:solidFill>
                  <a:srgbClr val="0000CC"/>
                </a:solidFill>
                <a:latin typeface="Adobe 楷体 Std R" pitchFamily="18" charset="-128"/>
                <a:ea typeface="Adobe 楷体 Std R" pitchFamily="18" charset="-128"/>
              </a:rPr>
              <a:t>上傳</a:t>
            </a:r>
            <a:r>
              <a:rPr lang="en-US" altLang="zh-TW" sz="1200" dirty="0">
                <a:solidFill>
                  <a:srgbClr val="0000CC"/>
                </a:solidFill>
                <a:latin typeface="Adobe 楷体 Std R" pitchFamily="18" charset="-128"/>
                <a:ea typeface="Adobe 楷体 Std R" pitchFamily="18" charset="-128"/>
              </a:rPr>
              <a:t>Firebase:</a:t>
            </a:r>
            <a:endParaRPr lang="zh-TW" altLang="en-US" sz="1200" dirty="0">
              <a:solidFill>
                <a:srgbClr val="0000CC"/>
              </a:solidFill>
              <a:latin typeface="Adobe 楷体 Std R" pitchFamily="18" charset="-128"/>
              <a:ea typeface="Adobe 楷体 Std R" pitchFamily="18" charset="-128"/>
            </a:endParaRPr>
          </a:p>
        </p:txBody>
      </p:sp>
      <p:grpSp>
        <p:nvGrpSpPr>
          <p:cNvPr id="3" name="群組 2"/>
          <p:cNvGrpSpPr/>
          <p:nvPr/>
        </p:nvGrpSpPr>
        <p:grpSpPr>
          <a:xfrm>
            <a:off x="7373450" y="1807649"/>
            <a:ext cx="1712845" cy="1700205"/>
            <a:chOff x="7373450" y="1584429"/>
            <a:chExt cx="1712845" cy="1700205"/>
          </a:xfrm>
        </p:grpSpPr>
        <p:pic>
          <p:nvPicPr>
            <p:cNvPr id="103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6295" y="2516571"/>
              <a:ext cx="900000" cy="76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6456" y="1800972"/>
              <a:ext cx="900000" cy="9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73450" y="1584429"/>
              <a:ext cx="900000" cy="88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文字方塊 47"/>
          <p:cNvSpPr txBox="1"/>
          <p:nvPr/>
        </p:nvSpPr>
        <p:spPr>
          <a:xfrm>
            <a:off x="7272658" y="1590290"/>
            <a:ext cx="793807" cy="276999"/>
          </a:xfrm>
          <a:prstGeom prst="rect">
            <a:avLst/>
          </a:prstGeom>
          <a:noFill/>
        </p:spPr>
        <p:txBody>
          <a:bodyPr wrap="none" rtlCol="0">
            <a:spAutoFit/>
          </a:bodyPr>
          <a:lstStyle/>
          <a:p>
            <a:r>
              <a:rPr lang="en-US" altLang="zh-TW" sz="1200" dirty="0">
                <a:solidFill>
                  <a:srgbClr val="0000CC"/>
                </a:solidFill>
                <a:latin typeface="Adobe 楷体 Std R" pitchFamily="18" charset="-128"/>
                <a:ea typeface="Adobe 楷体 Std R" pitchFamily="18" charset="-128"/>
              </a:rPr>
              <a:t>Firebase:</a:t>
            </a:r>
            <a:endParaRPr lang="zh-TW" altLang="en-US" sz="1200" dirty="0">
              <a:solidFill>
                <a:srgbClr val="0000CC"/>
              </a:solidFill>
              <a:latin typeface="Adobe 楷体 Std R" pitchFamily="18" charset="-128"/>
              <a:ea typeface="Adobe 楷体 Std R" pitchFamily="18" charset="-128"/>
            </a:endParaRPr>
          </a:p>
        </p:txBody>
      </p:sp>
      <p:sp>
        <p:nvSpPr>
          <p:cNvPr id="5" name="矩形 4"/>
          <p:cNvSpPr/>
          <p:nvPr/>
        </p:nvSpPr>
        <p:spPr>
          <a:xfrm>
            <a:off x="8388424" y="3284634"/>
            <a:ext cx="755576" cy="2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左-右雙向箭號 5"/>
          <p:cNvSpPr/>
          <p:nvPr/>
        </p:nvSpPr>
        <p:spPr>
          <a:xfrm>
            <a:off x="7669561" y="3284634"/>
            <a:ext cx="603889" cy="118777"/>
          </a:xfrm>
          <a:prstGeom prst="lef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494611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2072</TotalTime>
  <Words>2616</Words>
  <Application>Microsoft Office PowerPoint</Application>
  <PresentationFormat>如螢幕大小 (16:9)</PresentationFormat>
  <Paragraphs>408</Paragraphs>
  <Slides>29</Slides>
  <Notes>3</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Adobe 楷体 Std R</vt:lpstr>
      <vt:lpstr>华文隶书</vt:lpstr>
      <vt:lpstr>Arial</vt:lpstr>
      <vt:lpstr>Calibri</vt:lpstr>
      <vt:lpstr>Office 主题</vt:lpstr>
      <vt:lpstr>PowerPoint 簡報</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Allen Kuo</cp:lastModifiedBy>
  <cp:revision>202</cp:revision>
  <dcterms:created xsi:type="dcterms:W3CDTF">2013-03-22T04:45:22Z</dcterms:created>
  <dcterms:modified xsi:type="dcterms:W3CDTF">2023-04-06T14:05:49Z</dcterms:modified>
</cp:coreProperties>
</file>